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9"/>
  </p:notesMasterIdLst>
  <p:sldIdLst>
    <p:sldId id="483" r:id="rId2"/>
    <p:sldId id="672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292" r:id="rId35"/>
    <p:sldId id="293" r:id="rId36"/>
    <p:sldId id="294" r:id="rId37"/>
    <p:sldId id="295" r:id="rId38"/>
    <p:sldId id="296" r:id="rId39"/>
    <p:sldId id="297" r:id="rId40"/>
    <p:sldId id="306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575" r:id="rId51"/>
    <p:sldId id="576" r:id="rId52"/>
    <p:sldId id="577" r:id="rId53"/>
    <p:sldId id="578" r:id="rId54"/>
    <p:sldId id="579" r:id="rId55"/>
    <p:sldId id="580" r:id="rId56"/>
    <p:sldId id="581" r:id="rId57"/>
    <p:sldId id="582" r:id="rId58"/>
    <p:sldId id="583" r:id="rId59"/>
    <p:sldId id="331" r:id="rId60"/>
    <p:sldId id="332" r:id="rId61"/>
    <p:sldId id="333" r:id="rId62"/>
    <p:sldId id="334" r:id="rId63"/>
    <p:sldId id="335" r:id="rId64"/>
    <p:sldId id="336" r:id="rId65"/>
    <p:sldId id="821" r:id="rId66"/>
    <p:sldId id="337" r:id="rId67"/>
    <p:sldId id="338" r:id="rId68"/>
    <p:sldId id="339" r:id="rId69"/>
    <p:sldId id="340" r:id="rId70"/>
    <p:sldId id="341" r:id="rId71"/>
    <p:sldId id="342" r:id="rId72"/>
    <p:sldId id="343" r:id="rId73"/>
    <p:sldId id="344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53" r:id="rId83"/>
    <p:sldId id="354" r:id="rId84"/>
    <p:sldId id="355" r:id="rId85"/>
    <p:sldId id="356" r:id="rId86"/>
    <p:sldId id="357" r:id="rId87"/>
    <p:sldId id="361" r:id="rId88"/>
    <p:sldId id="674" r:id="rId89"/>
    <p:sldId id="358" r:id="rId90"/>
    <p:sldId id="359" r:id="rId91"/>
    <p:sldId id="360" r:id="rId92"/>
    <p:sldId id="362" r:id="rId93"/>
    <p:sldId id="363" r:id="rId94"/>
    <p:sldId id="364" r:id="rId95"/>
    <p:sldId id="365" r:id="rId96"/>
    <p:sldId id="366" r:id="rId97"/>
    <p:sldId id="367" r:id="rId98"/>
    <p:sldId id="368" r:id="rId99"/>
    <p:sldId id="369" r:id="rId100"/>
    <p:sldId id="370" r:id="rId101"/>
    <p:sldId id="371" r:id="rId102"/>
    <p:sldId id="372" r:id="rId103"/>
    <p:sldId id="373" r:id="rId104"/>
    <p:sldId id="831" r:id="rId105"/>
    <p:sldId id="261" r:id="rId106"/>
    <p:sldId id="832" r:id="rId107"/>
    <p:sldId id="383" r:id="rId108"/>
    <p:sldId id="384" r:id="rId109"/>
    <p:sldId id="385" r:id="rId110"/>
    <p:sldId id="833" r:id="rId111"/>
    <p:sldId id="834" r:id="rId112"/>
    <p:sldId id="835" r:id="rId113"/>
    <p:sldId id="836" r:id="rId114"/>
    <p:sldId id="584" r:id="rId115"/>
    <p:sldId id="837" r:id="rId116"/>
    <p:sldId id="395" r:id="rId117"/>
    <p:sldId id="397" r:id="rId118"/>
    <p:sldId id="398" r:id="rId119"/>
    <p:sldId id="396" r:id="rId120"/>
    <p:sldId id="399" r:id="rId121"/>
    <p:sldId id="400" r:id="rId122"/>
    <p:sldId id="401" r:id="rId123"/>
    <p:sldId id="402" r:id="rId124"/>
    <p:sldId id="403" r:id="rId125"/>
    <p:sldId id="404" r:id="rId126"/>
    <p:sldId id="405" r:id="rId127"/>
    <p:sldId id="406" r:id="rId128"/>
    <p:sldId id="407" r:id="rId129"/>
    <p:sldId id="408" r:id="rId130"/>
    <p:sldId id="484" r:id="rId131"/>
    <p:sldId id="409" r:id="rId132"/>
    <p:sldId id="410" r:id="rId133"/>
    <p:sldId id="411" r:id="rId134"/>
    <p:sldId id="412" r:id="rId135"/>
    <p:sldId id="413" r:id="rId136"/>
    <p:sldId id="414" r:id="rId137"/>
    <p:sldId id="415" r:id="rId138"/>
    <p:sldId id="416" r:id="rId139"/>
    <p:sldId id="417" r:id="rId140"/>
    <p:sldId id="418" r:id="rId141"/>
    <p:sldId id="419" r:id="rId142"/>
    <p:sldId id="420" r:id="rId143"/>
    <p:sldId id="421" r:id="rId144"/>
    <p:sldId id="485" r:id="rId145"/>
    <p:sldId id="486" r:id="rId146"/>
    <p:sldId id="487" r:id="rId147"/>
    <p:sldId id="488" r:id="rId148"/>
    <p:sldId id="489" r:id="rId149"/>
    <p:sldId id="490" r:id="rId150"/>
    <p:sldId id="491" r:id="rId151"/>
    <p:sldId id="492" r:id="rId152"/>
    <p:sldId id="493" r:id="rId153"/>
    <p:sldId id="494" r:id="rId154"/>
    <p:sldId id="495" r:id="rId155"/>
    <p:sldId id="496" r:id="rId156"/>
    <p:sldId id="497" r:id="rId157"/>
    <p:sldId id="498" r:id="rId158"/>
    <p:sldId id="499" r:id="rId159"/>
    <p:sldId id="500" r:id="rId160"/>
    <p:sldId id="501" r:id="rId161"/>
    <p:sldId id="464" r:id="rId162"/>
    <p:sldId id="257" r:id="rId163"/>
    <p:sldId id="465" r:id="rId164"/>
    <p:sldId id="466" r:id="rId165"/>
    <p:sldId id="467" r:id="rId166"/>
    <p:sldId id="468" r:id="rId167"/>
    <p:sldId id="469" r:id="rId168"/>
    <p:sldId id="470" r:id="rId169"/>
    <p:sldId id="471" r:id="rId170"/>
    <p:sldId id="472" r:id="rId171"/>
    <p:sldId id="473" r:id="rId172"/>
    <p:sldId id="507" r:id="rId173"/>
    <p:sldId id="508" r:id="rId174"/>
    <p:sldId id="513" r:id="rId175"/>
    <p:sldId id="623" r:id="rId176"/>
    <p:sldId id="624" r:id="rId177"/>
    <p:sldId id="510" r:id="rId178"/>
    <p:sldId id="512" r:id="rId179"/>
    <p:sldId id="511" r:id="rId180"/>
    <p:sldId id="619" r:id="rId181"/>
    <p:sldId id="515" r:id="rId182"/>
    <p:sldId id="620" r:id="rId183"/>
    <p:sldId id="514" r:id="rId184"/>
    <p:sldId id="621" r:id="rId185"/>
    <p:sldId id="617" r:id="rId186"/>
    <p:sldId id="618" r:id="rId187"/>
    <p:sldId id="626" r:id="rId188"/>
    <p:sldId id="622" r:id="rId189"/>
    <p:sldId id="475" r:id="rId190"/>
    <p:sldId id="476" r:id="rId191"/>
    <p:sldId id="477" r:id="rId192"/>
    <p:sldId id="478" r:id="rId193"/>
    <p:sldId id="479" r:id="rId194"/>
    <p:sldId id="480" r:id="rId195"/>
    <p:sldId id="481" r:id="rId196"/>
    <p:sldId id="482" r:id="rId197"/>
    <p:sldId id="673" r:id="rId198"/>
    <p:sldId id="643" r:id="rId199"/>
    <p:sldId id="641" r:id="rId200"/>
    <p:sldId id="642" r:id="rId201"/>
    <p:sldId id="644" r:id="rId202"/>
    <p:sldId id="645" r:id="rId203"/>
    <p:sldId id="646" r:id="rId204"/>
    <p:sldId id="647" r:id="rId205"/>
    <p:sldId id="648" r:id="rId206"/>
    <p:sldId id="649" r:id="rId207"/>
    <p:sldId id="654" r:id="rId208"/>
    <p:sldId id="655" r:id="rId209"/>
    <p:sldId id="656" r:id="rId210"/>
    <p:sldId id="657" r:id="rId211"/>
    <p:sldId id="658" r:id="rId212"/>
    <p:sldId id="659" r:id="rId213"/>
    <p:sldId id="660" r:id="rId214"/>
    <p:sldId id="661" r:id="rId215"/>
    <p:sldId id="662" r:id="rId216"/>
    <p:sldId id="664" r:id="rId217"/>
    <p:sldId id="663" r:id="rId218"/>
    <p:sldId id="665" r:id="rId219"/>
    <p:sldId id="666" r:id="rId220"/>
    <p:sldId id="668" r:id="rId221"/>
    <p:sldId id="669" r:id="rId222"/>
    <p:sldId id="667" r:id="rId223"/>
    <p:sldId id="670" r:id="rId224"/>
    <p:sldId id="671" r:id="rId225"/>
    <p:sldId id="652" r:id="rId226"/>
    <p:sldId id="653" r:id="rId227"/>
    <p:sldId id="627" r:id="rId228"/>
    <p:sldId id="628" r:id="rId229"/>
    <p:sldId id="629" r:id="rId230"/>
    <p:sldId id="631" r:id="rId231"/>
    <p:sldId id="634" r:id="rId232"/>
    <p:sldId id="630" r:id="rId233"/>
    <p:sldId id="636" r:id="rId234"/>
    <p:sldId id="632" r:id="rId235"/>
    <p:sldId id="633" r:id="rId236"/>
    <p:sldId id="637" r:id="rId237"/>
    <p:sldId id="635" r:id="rId238"/>
    <p:sldId id="639" r:id="rId239"/>
    <p:sldId id="638" r:id="rId240"/>
    <p:sldId id="640" r:id="rId241"/>
    <p:sldId id="824" r:id="rId242"/>
    <p:sldId id="825" r:id="rId243"/>
    <p:sldId id="826" r:id="rId244"/>
    <p:sldId id="827" r:id="rId245"/>
    <p:sldId id="828" r:id="rId246"/>
    <p:sldId id="829" r:id="rId247"/>
    <p:sldId id="830" r:id="rId248"/>
    <p:sldId id="379" r:id="rId249"/>
    <p:sldId id="380" r:id="rId250"/>
    <p:sldId id="381" r:id="rId251"/>
    <p:sldId id="382" r:id="rId252"/>
    <p:sldId id="516" r:id="rId253"/>
    <p:sldId id="517" r:id="rId254"/>
    <p:sldId id="593" r:id="rId255"/>
    <p:sldId id="604" r:id="rId256"/>
    <p:sldId id="616" r:id="rId257"/>
    <p:sldId id="607" r:id="rId258"/>
    <p:sldId id="608" r:id="rId259"/>
    <p:sldId id="605" r:id="rId260"/>
    <p:sldId id="606" r:id="rId261"/>
    <p:sldId id="609" r:id="rId262"/>
    <p:sldId id="611" r:id="rId263"/>
    <p:sldId id="613" r:id="rId264"/>
    <p:sldId id="612" r:id="rId265"/>
    <p:sldId id="614" r:id="rId266"/>
    <p:sldId id="615" r:id="rId267"/>
    <p:sldId id="625" r:id="rId26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67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presProps" Target="pres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theme" Target="theme/theme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60F9E-2C52-4A6B-9505-C8F649FFF1BC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8490F-DBA6-42F2-82A8-38CF4AC1D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97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1331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8284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627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9320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947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1454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8022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1227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8100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5654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5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8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180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38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47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20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455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01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352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93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20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47BFA-4250-48A8-A7DC-70D5D79BAC98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30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tree/master/cronjob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charts.gitla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://10.128.0.10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hyperlink" Target="https://artifacthub.io/" TargetMode="Externa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hyperlink" Target="https://charts.bitnami.com/bitnam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url.cc/62bNxb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瑞思登科技</a:t>
            </a:r>
            <a:r>
              <a:rPr lang="en-US" altLang="zh-TW" dirty="0"/>
              <a:t>-DevOps</a:t>
            </a:r>
            <a:r>
              <a:rPr lang="zh-TW" altLang="en-US" dirty="0"/>
              <a:t>：</a:t>
            </a:r>
            <a:r>
              <a:rPr lang="en-US" altLang="zh-TW" dirty="0" err="1"/>
              <a:t>GitlabCI</a:t>
            </a:r>
            <a:r>
              <a:rPr lang="en-US" altLang="zh-TW" dirty="0"/>
              <a:t>/CD </a:t>
            </a:r>
            <a:r>
              <a:rPr lang="zh-TW" altLang="en-US" dirty="0"/>
              <a:t>搭配 </a:t>
            </a:r>
            <a:r>
              <a:rPr lang="en-US" altLang="zh-TW" dirty="0"/>
              <a:t>Docker, Kubernetes </a:t>
            </a:r>
            <a:r>
              <a:rPr lang="zh-TW" altLang="en-US" dirty="0"/>
              <a:t>持續整合實務班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講師</a:t>
            </a:r>
            <a:r>
              <a:rPr lang="en-US" altLang="zh-TW" dirty="0"/>
              <a:t>: </a:t>
            </a:r>
            <a:r>
              <a:rPr lang="zh-TW" altLang="en-US" dirty="0"/>
              <a:t>周育緯</a:t>
            </a:r>
          </a:p>
        </p:txBody>
      </p:sp>
    </p:spTree>
    <p:extLst>
      <p:ext uri="{BB962C8B-B14F-4D97-AF65-F5344CB8AC3E}">
        <p14:creationId xmlns:p14="http://schemas.microsoft.com/office/powerpoint/2010/main" val="34384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23158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15302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logs -c {container-name}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81924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delete pod nginx-pod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nginx-pod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18786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t" dirty="0"/>
              <a:t>Nginx Deployment Upgrade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1333DE-3A66-27BB-89E9-DC213D9F9A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86300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nginx deployment upgrade and </a:t>
            </a:r>
            <a:r>
              <a:rPr kumimoji="1" lang="en-US" altLang="zh-TW" dirty="0"/>
              <a:t>rollout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更改</a:t>
            </a:r>
            <a:r>
              <a:rPr kumimoji="1" lang="en-US" altLang="zh-TW" dirty="0"/>
              <a:t>deployment </a:t>
            </a:r>
            <a:r>
              <a:rPr kumimoji="1" lang="en-US" altLang="zh-TW" dirty="0" err="1"/>
              <a:t>yaml</a:t>
            </a:r>
            <a:r>
              <a:rPr kumimoji="1" lang="zh-TW" altLang="en-US" dirty="0"/>
              <a:t>裡的</a:t>
            </a:r>
            <a:r>
              <a:rPr kumimoji="1" lang="en-US" altLang="zh-TW" dirty="0"/>
              <a:t>container tag</a:t>
            </a:r>
          </a:p>
          <a:p>
            <a:pPr lvl="1"/>
            <a:r>
              <a:rPr kumimoji="1" lang="en-US" altLang="zh-TW" dirty="0"/>
              <a:t>nginx:1.14.2 --&gt; nginx:1.15</a:t>
            </a:r>
          </a:p>
          <a:p>
            <a:r>
              <a:rPr kumimoji="1" lang="zh-TW" altLang="en-US" dirty="0"/>
              <a:t>重新部署服務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zh-TW" altLang="en-US" dirty="0"/>
              <a:t>查看</a:t>
            </a:r>
            <a:r>
              <a:rPr kumimoji="1" lang="en-US" altLang="zh-TW" dirty="0" err="1"/>
              <a:t>rs</a:t>
            </a:r>
            <a:r>
              <a:rPr kumimoji="1" lang="zh-TW" altLang="en-US" dirty="0"/>
              <a:t>的部署歷程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nginx deployment upgrade and </a:t>
            </a:r>
            <a:r>
              <a:rPr kumimoji="1" lang="en-US" altLang="zh-TW" dirty="0"/>
              <a:t>rollout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對</a:t>
            </a:r>
            <a:r>
              <a:rPr kumimoji="1" lang="en-US" altLang="zh-CN" dirty="0" err="1"/>
              <a:t>kubernets</a:t>
            </a:r>
            <a:r>
              <a:rPr kumimoji="1" lang="zh-TW" altLang="en-US" dirty="0"/>
              <a:t> 運作中資源進行即時</a:t>
            </a:r>
            <a:r>
              <a:rPr kumimoji="1" lang="zh-CN" altLang="en-US" dirty="0"/>
              <a:t>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nginx-deployment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nginx deployment upgrade and </a:t>
            </a:r>
            <a:r>
              <a:rPr kumimoji="1" lang="en-US" altLang="zh-TW" dirty="0"/>
              <a:t>rollout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CN" altLang="en-US" dirty="0"/>
              <a:t>重新啟動部署服務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restart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708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604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5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083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209B91B-C7AC-3E66-7D27-AAD3D03EA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3501" y="1272528"/>
            <a:ext cx="3657600" cy="5416953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DC918E8-CDCA-3CAB-9196-C9103107DD3E}"/>
              </a:ext>
            </a:extLst>
          </p:cNvPr>
          <p:cNvSpPr txBox="1"/>
          <p:nvPr/>
        </p:nvSpPr>
        <p:spPr>
          <a:xfrm>
            <a:off x="7911102" y="169068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docker-</a:t>
            </a:r>
            <a:r>
              <a:rPr kumimoji="1" lang="en" altLang="zh-TW" dirty="0" err="1"/>
              <a:t>devops</a:t>
            </a:r>
            <a:r>
              <a:rPr kumimoji="1" lang="en" altLang="zh-TW" dirty="0"/>
              <a:t>/service/nginx-service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service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apply -f nginx-</a:t>
            </a:r>
            <a:r>
              <a:rPr kumimoji="1" lang="en-US" altLang="zh-CN" dirty="0" err="1"/>
              <a:t>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TW" altLang="en-US" dirty="0"/>
              <a:t>連線驗證，瀏覽器開啟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http://{k8s node (vm2)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8" y="3094591"/>
            <a:ext cx="8002515" cy="123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</a:t>
            </a:r>
            <a:r>
              <a:rPr kumimoji="1" lang="zh-TW" altLang="en-US" dirty="0"/>
              <a:t> </a:t>
            </a:r>
            <a:r>
              <a:rPr kumimoji="1" lang="en-US" altLang="zh-TW" dirty="0"/>
              <a:t>k</a:t>
            </a:r>
            <a:r>
              <a:rPr kumimoji="1" lang="en-US" altLang="zh-CN" dirty="0"/>
              <a:t>8s Service </a:t>
            </a:r>
            <a:r>
              <a:rPr kumimoji="1" lang="zh-CN" altLang="en-US" dirty="0"/>
              <a:t>詳細資訊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nginx-service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0264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internal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403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739374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29286478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45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11499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2023/9/14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3635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36061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D7C0EC-9EAC-BD40-B208-FE9274804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8363" y="2461683"/>
            <a:ext cx="4575168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862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6147911-1761-B9E5-97F6-524D54017EAF}"/>
              </a:ext>
            </a:extLst>
          </p:cNvPr>
          <p:cNvSpPr txBox="1"/>
          <p:nvPr/>
        </p:nvSpPr>
        <p:spPr>
          <a:xfrm>
            <a:off x="480767" y="4392891"/>
            <a:ext cx="561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deployment/</a:t>
            </a:r>
            <a:r>
              <a:rPr kumimoji="1" lang="en-US" altLang="zh-TW" dirty="0" err="1"/>
              <a:t>backned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backend.yaml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81455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2135DD-7938-A142-45F1-DFD737433F71}"/>
              </a:ext>
            </a:extLst>
          </p:cNvPr>
          <p:cNvSpPr txBox="1"/>
          <p:nvPr/>
        </p:nvSpPr>
        <p:spPr>
          <a:xfrm>
            <a:off x="838200" y="3148553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hostpath.yaml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03702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146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969176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13718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887981-8D92-3039-01DC-3941E938FD43}"/>
              </a:ext>
            </a:extLst>
          </p:cNvPr>
          <p:cNvSpPr txBox="1"/>
          <p:nvPr/>
        </p:nvSpPr>
        <p:spPr>
          <a:xfrm>
            <a:off x="7967389" y="3429000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nfs.yaml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33936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3747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9801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16103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923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6251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</a:rPr>
              <a:t>docker-</a:t>
            </a:r>
            <a:r>
              <a:rPr lang="en-US" altLang="zh-TW" sz="3200" u="sng" dirty="0" err="1">
                <a:latin typeface="Times New Roman" panose="02020603050405020304" pitchFamily="18" charset="0"/>
              </a:rPr>
              <a:t>devops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3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7433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0464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281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485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9752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44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/pods/nginx-secret-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0102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69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335892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51330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9172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849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11543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</a:t>
            </a:r>
          </a:p>
        </p:txBody>
      </p:sp>
      <p:sp>
        <p:nvSpPr>
          <p:cNvPr id="28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一種文化，開發團隊</a:t>
            </a:r>
            <a:r>
              <a:rPr dirty="0"/>
              <a:t>(Dev)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與維運團隊</a:t>
            </a:r>
            <a:r>
              <a:rPr dirty="0"/>
              <a:t>(Ops)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相互合作模式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自動化軟體交付、架構變更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提高軟體</a:t>
            </a:r>
            <a:r>
              <a:rPr dirty="0" err="1"/>
              <a:t>release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速度、穩定性及可維護性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避免開發出難維護、穩定性差的產品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291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144</a:t>
            </a:fld>
            <a:endParaRPr/>
          </a:p>
        </p:txBody>
      </p:sp>
      <p:sp>
        <p:nvSpPr>
          <p:cNvPr id="29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3370962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 err="1"/>
              <a:t>DevOps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適用模式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94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資料來源：圖片來源</a:t>
            </a:r>
            <a:r>
              <a:t>: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https://mp.weixin.qq.com/s/L1vl8-SXNpV2Mt7gXU_gCA?fbclid=IwAR0mUuqK3-_UfYuKjzVHYb_yd5Pa4leb20vMXX6RbVwXJ1UeSz9F_XLplcI</a:t>
            </a:r>
          </a:p>
        </p:txBody>
      </p:sp>
      <p:sp>
        <p:nvSpPr>
          <p:cNvPr id="296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145</a:t>
            </a:fld>
            <a:endParaRPr/>
          </a:p>
        </p:txBody>
      </p:sp>
      <p:sp>
        <p:nvSpPr>
          <p:cNvPr id="29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28041057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1 Dev + Ops</a:t>
            </a:r>
          </a:p>
        </p:txBody>
      </p:sp>
      <p:sp>
        <p:nvSpPr>
          <p:cNvPr id="30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146</a:t>
            </a:fld>
            <a:endParaRPr/>
          </a:p>
        </p:txBody>
      </p:sp>
      <p:sp>
        <p:nvSpPr>
          <p:cNvPr id="2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79" y="1689278"/>
            <a:ext cx="722363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兩個團隊互相合作，而中間的交集即為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人員，暨了解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且同時了解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，當作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間溝通的橋樑。</a:t>
            </a:r>
          </a:p>
        </p:txBody>
      </p:sp>
    </p:spTree>
    <p:extLst>
      <p:ext uri="{BB962C8B-B14F-4D97-AF65-F5344CB8AC3E}">
        <p14:creationId xmlns:p14="http://schemas.microsoft.com/office/powerpoint/2010/main" val="26466598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共享</a:t>
            </a:r>
            <a:r>
              <a:t>Ops</a:t>
            </a:r>
          </a:p>
        </p:txBody>
      </p:sp>
      <p:sp>
        <p:nvSpPr>
          <p:cNvPr id="30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147</a:t>
            </a:fld>
            <a:endParaRPr/>
          </a:p>
        </p:txBody>
      </p:sp>
      <p:sp>
        <p:nvSpPr>
          <p:cNvPr id="3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07" name="文字方塊 5"/>
          <p:cNvSpPr txBox="1"/>
          <p:nvPr/>
        </p:nvSpPr>
        <p:spPr>
          <a:xfrm>
            <a:off x="1186697" y="5721069"/>
            <a:ext cx="1014498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團隊大部分人員共享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的工作，所以</a:t>
            </a:r>
            <a:r>
              <a:t>Devs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在開發時會考量到本身後續維運的難度，而設計軟體。本架構適用於團隊</a:t>
            </a:r>
            <a:r>
              <a:t>(Facebook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Netflix)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聚焦於開發單一核心產品，當多個產品同時進行時，會讓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近一步分開到模式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40" y="1596285"/>
            <a:ext cx="7159350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8672226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3: 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作為</a:t>
            </a:r>
            <a:r>
              <a:t>IaaS</a:t>
            </a:r>
          </a:p>
        </p:txBody>
      </p:sp>
      <p:sp>
        <p:nvSpPr>
          <p:cNvPr id="31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148</a:t>
            </a:fld>
            <a:endParaRPr/>
          </a:p>
        </p:txBody>
      </p:sp>
      <p:sp>
        <p:nvSpPr>
          <p:cNvPr id="31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3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全由</a:t>
            </a:r>
            <a:r>
              <a:t>IaaS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公有雲服務來取代，適用在小規模軟體服務，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團隊在內部組建小規模團體進行軟體維運，監控，</a:t>
            </a:r>
            <a:r>
              <a:t>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配置等設定。當規模數增長時，最終還是會組建獨立的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回到模式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71" y="1525305"/>
            <a:ext cx="718510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6681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4: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採用雲服務的</a:t>
            </a:r>
            <a:r>
              <a:t>DevOps as a service</a:t>
            </a:r>
          </a:p>
        </p:txBody>
      </p:sp>
      <p:sp>
        <p:nvSpPr>
          <p:cNvPr id="31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149</a:t>
            </a:fld>
            <a:endParaRPr/>
          </a:p>
        </p:txBody>
      </p:sp>
      <p:sp>
        <p:nvSpPr>
          <p:cNvPr id="3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9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同模式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甚至模式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2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3" y="1525305"/>
            <a:ext cx="732627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6730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93914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5: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有期限的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24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150</a:t>
            </a:fld>
            <a:endParaRPr/>
          </a:p>
        </p:txBody>
      </p:sp>
      <p:sp>
        <p:nvSpPr>
          <p:cNvPr id="3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25" name="文字方塊 5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在已獨立的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團隊間，組建有時效性的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文化到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團隊，並讓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做更緊密的合作，期許目標達到模式</a:t>
            </a:r>
            <a:r>
              <a:t>1 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團隊協助導入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</a:t>
            </a:r>
            <a:r>
              <a:t>(stand up meeting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agile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、自動化維運處理等工作。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要團隊多數人都願意導入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文化，才有機會達成模式</a:t>
            </a:r>
            <a:r>
              <a:t>5</a:t>
            </a:r>
          </a:p>
        </p:txBody>
      </p:sp>
      <p:pic>
        <p:nvPicPr>
          <p:cNvPr id="3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72" y="1657578"/>
            <a:ext cx="7256955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56953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6: 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倡導團隊</a:t>
            </a:r>
          </a:p>
        </p:txBody>
      </p:sp>
      <p:sp>
        <p:nvSpPr>
          <p:cNvPr id="33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151</a:t>
            </a:fld>
            <a:endParaRPr/>
          </a:p>
        </p:txBody>
      </p:sp>
      <p:sp>
        <p:nvSpPr>
          <p:cNvPr id="3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493520"/>
            <a:ext cx="72719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間有巨大隔閡時，建立長久型的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團隊，來推廣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文化。</a:t>
            </a:r>
          </a:p>
        </p:txBody>
      </p:sp>
    </p:spTree>
    <p:extLst>
      <p:ext uri="{BB962C8B-B14F-4D97-AF65-F5344CB8AC3E}">
        <p14:creationId xmlns:p14="http://schemas.microsoft.com/office/powerpoint/2010/main" val="26052327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7: Google SRE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3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152</a:t>
            </a:fld>
            <a:endParaRPr/>
          </a:p>
        </p:txBody>
      </p:sp>
      <p:sp>
        <p:nvSpPr>
          <p:cNvPr id="33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37" name="文字方塊 8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最大反對聲量往往來至於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團隊不想碰觸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的事物。而</a:t>
            </a:r>
            <a:r>
              <a:t>Google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即組建在</a:t>
            </a:r>
            <a:r>
              <a:t>SRE(Site Realible Engine)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團隊即有一個目標，確保所部署的軟體的可靠，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團隊可專心開發，但在進行軟體交付時，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團隊有權力拒絕未經合格測試的軟體，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需向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團隊證明所開發的軟體可靠。所以當交付出的軟體都是經由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認可，有能力維護的。</a:t>
            </a:r>
          </a:p>
        </p:txBody>
      </p:sp>
      <p:pic>
        <p:nvPicPr>
          <p:cNvPr id="33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05" y="1461907"/>
            <a:ext cx="7277701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14587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8: 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</a:p>
        </p:txBody>
      </p:sp>
      <p:sp>
        <p:nvSpPr>
          <p:cNvPr id="34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153</a:t>
            </a:fld>
            <a:endParaRPr/>
          </a:p>
        </p:txBody>
      </p:sp>
      <p:sp>
        <p:nvSpPr>
          <p:cNvPr id="3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43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將所有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應用封裝到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的邊界，降低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的耦合。</a:t>
            </a:r>
          </a:p>
        </p:txBody>
      </p:sp>
      <p:pic>
        <p:nvPicPr>
          <p:cNvPr id="34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81" y="1657578"/>
            <a:ext cx="7205062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860640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Agile vs Waterfall</a:t>
            </a:r>
          </a:p>
        </p:txBody>
      </p:sp>
      <p:sp>
        <p:nvSpPr>
          <p:cNvPr id="349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154</a:t>
            </a:fld>
            <a:endParaRPr/>
          </a:p>
        </p:txBody>
      </p:sp>
      <p:pic>
        <p:nvPicPr>
          <p:cNvPr id="347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1" y="1493520"/>
            <a:ext cx="9413191" cy="507677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50" name="文字方塊 7"/>
          <p:cNvSpPr txBox="1"/>
          <p:nvPr/>
        </p:nvSpPr>
        <p:spPr>
          <a:xfrm>
            <a:off x="916577" y="6545943"/>
            <a:ext cx="96766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https://www.linkedin.com/pulse/transforming-from-waterfall-agile-iqbal-ismailwala-/</a:t>
            </a:r>
          </a:p>
        </p:txBody>
      </p:sp>
    </p:spTree>
    <p:extLst>
      <p:ext uri="{BB962C8B-B14F-4D97-AF65-F5344CB8AC3E}">
        <p14:creationId xmlns:p14="http://schemas.microsoft.com/office/powerpoint/2010/main" val="59791449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</a:t>
            </a:r>
          </a:p>
        </p:txBody>
      </p:sp>
      <p:sp>
        <p:nvSpPr>
          <p:cNvPr id="3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持續整合、持續交付、持續部署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</a:t>
            </a:r>
            <a:r>
              <a:t> =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自動化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自動編譯、自動釋出版本、自動部署</a:t>
            </a:r>
          </a:p>
        </p:txBody>
      </p:sp>
      <p:sp>
        <p:nvSpPr>
          <p:cNvPr id="35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155</a:t>
            </a:fld>
            <a:endParaRPr/>
          </a:p>
        </p:txBody>
      </p:sp>
      <p:sp>
        <p:nvSpPr>
          <p:cNvPr id="3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08366875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on DevOps</a:t>
            </a:r>
          </a:p>
        </p:txBody>
      </p:sp>
      <p:sp>
        <p:nvSpPr>
          <p:cNvPr id="36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156</a:t>
            </a:fld>
            <a:endParaRPr/>
          </a:p>
        </p:txBody>
      </p:sp>
      <p:pic>
        <p:nvPicPr>
          <p:cNvPr id="35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17" y="2052638"/>
            <a:ext cx="815294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1" name="文字方塊 7"/>
          <p:cNvSpPr txBox="1"/>
          <p:nvPr/>
        </p:nvSpPr>
        <p:spPr>
          <a:xfrm>
            <a:off x="1209316" y="6377396"/>
            <a:ext cx="9097504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https://rickhw.github.io/2018/12/15/DevOps/TheProblem-In-DevOps-8-Cycle/</a:t>
            </a:r>
          </a:p>
        </p:txBody>
      </p:sp>
    </p:spTree>
    <p:extLst>
      <p:ext uri="{BB962C8B-B14F-4D97-AF65-F5344CB8AC3E}">
        <p14:creationId xmlns:p14="http://schemas.microsoft.com/office/powerpoint/2010/main" val="21391167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步驟</a:t>
            </a:r>
          </a:p>
        </p:txBody>
      </p:sp>
      <p:sp>
        <p:nvSpPr>
          <p:cNvPr id="36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157</a:t>
            </a:fld>
            <a:endParaRPr/>
          </a:p>
        </p:txBody>
      </p:sp>
      <p:pic>
        <p:nvPicPr>
          <p:cNvPr id="364" name="內容版面配置區 8" descr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737049"/>
            <a:ext cx="5824256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7" name="文字方塊 9"/>
          <p:cNvSpPr txBox="1"/>
          <p:nvPr/>
        </p:nvSpPr>
        <p:spPr>
          <a:xfrm>
            <a:off x="2208112" y="6220616"/>
            <a:ext cx="71410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https://techblog.rakuten.co.jp/2018/02/06/cd-the-best-practice/</a:t>
            </a:r>
          </a:p>
        </p:txBody>
      </p:sp>
    </p:spTree>
    <p:extLst>
      <p:ext uri="{BB962C8B-B14F-4D97-AF65-F5344CB8AC3E}">
        <p14:creationId xmlns:p14="http://schemas.microsoft.com/office/powerpoint/2010/main" val="348854776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開發流程圖</a:t>
            </a:r>
          </a:p>
        </p:txBody>
      </p:sp>
      <p:sp>
        <p:nvSpPr>
          <p:cNvPr id="37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158</a:t>
            </a:fld>
            <a:endParaRPr/>
          </a:p>
        </p:txBody>
      </p:sp>
      <p:pic>
        <p:nvPicPr>
          <p:cNvPr id="37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80" y="1493520"/>
            <a:ext cx="3740313" cy="495672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73" name="文字方塊 2"/>
          <p:cNvSpPr txBox="1"/>
          <p:nvPr/>
        </p:nvSpPr>
        <p:spPr>
          <a:xfrm>
            <a:off x="4116568" y="6280922"/>
            <a:ext cx="70284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資料來源：nvie.com</a:t>
            </a:r>
          </a:p>
        </p:txBody>
      </p:sp>
    </p:spTree>
    <p:extLst>
      <p:ext uri="{BB962C8B-B14F-4D97-AF65-F5344CB8AC3E}">
        <p14:creationId xmlns:p14="http://schemas.microsoft.com/office/powerpoint/2010/main" val="82639026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分支定義</a:t>
            </a:r>
          </a:p>
        </p:txBody>
      </p:sp>
      <p:sp>
        <p:nvSpPr>
          <p:cNvPr id="37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長期存在分支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master: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核心分支，不開放工程師直接</a:t>
            </a:r>
            <a:r>
              <a:t>Commit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develop: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短期存在分支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Hotfixes: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處理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產品的重大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Release branch: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在出版前，進行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前測試。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Feature: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功能開發分支。</a:t>
            </a:r>
          </a:p>
        </p:txBody>
      </p:sp>
      <p:sp>
        <p:nvSpPr>
          <p:cNvPr id="37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159</a:t>
            </a:fld>
            <a:endParaRPr/>
          </a:p>
        </p:txBody>
      </p:sp>
      <p:sp>
        <p:nvSpPr>
          <p:cNvPr id="37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874845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651382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</a:t>
            </a:r>
          </a:p>
        </p:txBody>
      </p:sp>
      <p:sp>
        <p:nvSpPr>
          <p:cNvPr id="38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develop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，其他</a:t>
            </a:r>
            <a:r>
              <a:t>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建議勿長期存在，特別是</a:t>
            </a:r>
            <a:r>
              <a:t>feature</a:t>
            </a:r>
          </a:p>
          <a:p>
            <a:r>
              <a:t>Release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Hotfix 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只能修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，不能增加新功能。</a:t>
            </a:r>
          </a:p>
        </p:txBody>
      </p:sp>
      <p:sp>
        <p:nvSpPr>
          <p:cNvPr id="38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160</a:t>
            </a:fld>
            <a:endParaRPr/>
          </a:p>
        </p:txBody>
      </p:sp>
      <p:sp>
        <p:nvSpPr>
          <p:cNvPr id="38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42421788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161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14393610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 err="1"/>
              <a:t>gitlab</a:t>
            </a:r>
            <a:r>
              <a:rPr lang="en-US" altLang="zh-TW" dirty="0"/>
              <a:t> agent 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docker run -e GITLAB_OMNIBUS_CONFIG="</a:t>
            </a:r>
            <a:r>
              <a:rPr lang="en-US" altLang="zh-TW" dirty="0" err="1"/>
              <a:t>external_url</a:t>
            </a:r>
            <a:r>
              <a:rPr lang="en-US" altLang="zh-TW" dirty="0"/>
              <a:t> 'http</a:t>
            </a:r>
            <a:r>
              <a:rPr lang="en-US" altLang="zh-TW" dirty="0">
                <a:highlight>
                  <a:srgbClr val="00FFFF"/>
                </a:highlight>
              </a:rPr>
              <a:t>://VM1</a:t>
            </a:r>
            <a:r>
              <a:rPr lang="zh-TW" altLang="en-US" dirty="0">
                <a:highlight>
                  <a:srgbClr val="00FFFF"/>
                </a:highlight>
              </a:rPr>
              <a:t>內部</a:t>
            </a:r>
            <a:r>
              <a:rPr lang="en-US" altLang="zh-TW" dirty="0">
                <a:highlight>
                  <a:srgbClr val="00FFFF"/>
                </a:highlight>
              </a:rPr>
              <a:t>IP</a:t>
            </a:r>
            <a:r>
              <a:rPr lang="en-US" altLang="zh-TW" dirty="0"/>
              <a:t>';</a:t>
            </a:r>
            <a:r>
              <a:rPr lang="en-US" altLang="zh-TW" dirty="0" err="1"/>
              <a:t>prometheus_monitoring</a:t>
            </a:r>
            <a:r>
              <a:rPr lang="en-US" altLang="zh-TW" dirty="0"/>
              <a:t>['enable'] = </a:t>
            </a:r>
            <a:r>
              <a:rPr lang="en-US" altLang="zh-TW" dirty="0" err="1"/>
              <a:t>false;gitlab_kas</a:t>
            </a:r>
            <a:r>
              <a:rPr lang="en-US" altLang="zh-TW" dirty="0"/>
              <a:t>['enable'] = true;" -d -p 443:443 -p 80:80 -p 10022:22 --name </a:t>
            </a:r>
            <a:r>
              <a:rPr lang="en-US" altLang="zh-TW" dirty="0" err="1"/>
              <a:t>gitlab</a:t>
            </a:r>
            <a:r>
              <a:rPr lang="en-US" altLang="zh-TW" dirty="0"/>
              <a:t> --restart always -v $HOME/</a:t>
            </a:r>
            <a:r>
              <a:rPr lang="en-US" altLang="zh-TW" dirty="0" err="1"/>
              <a:t>gitlab</a:t>
            </a:r>
            <a:r>
              <a:rPr lang="en-US" altLang="zh-TW" dirty="0"/>
              <a:t>/config:/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 -v $HOME/</a:t>
            </a:r>
            <a:r>
              <a:rPr lang="en-US" altLang="zh-TW" dirty="0" err="1"/>
              <a:t>gitlab</a:t>
            </a:r>
            <a:r>
              <a:rPr lang="en-US" altLang="zh-TW" dirty="0"/>
              <a:t>/logs:/var/log/</a:t>
            </a:r>
            <a:r>
              <a:rPr lang="en-US" altLang="zh-TW" dirty="0" err="1"/>
              <a:t>gitlab</a:t>
            </a:r>
            <a:r>
              <a:rPr lang="en-US" altLang="zh-TW" dirty="0"/>
              <a:t> -v $HOME/</a:t>
            </a:r>
            <a:r>
              <a:rPr lang="en-US" altLang="zh-TW" dirty="0" err="1"/>
              <a:t>gitlab</a:t>
            </a:r>
            <a:r>
              <a:rPr lang="en-US" altLang="zh-TW" dirty="0"/>
              <a:t>/data:/var/opt/</a:t>
            </a:r>
            <a:r>
              <a:rPr lang="en-US" altLang="zh-TW" dirty="0" err="1"/>
              <a:t>gitlab</a:t>
            </a:r>
            <a:r>
              <a:rPr lang="en-US" altLang="zh-TW" dirty="0"/>
              <a:t> </a:t>
            </a:r>
            <a:r>
              <a:rPr lang="en-US" altLang="zh-TW" dirty="0" err="1"/>
              <a:t>gitlab</a:t>
            </a:r>
            <a:r>
              <a:rPr lang="en-US" altLang="zh-TW" dirty="0"/>
              <a:t>/gitlab-ce:14.7.0-ce.0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92577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ENV (-e)</a:t>
            </a:r>
          </a:p>
          <a:p>
            <a:pPr marL="742950" lvl="1" indent="-285750">
              <a:defRPr sz="2800"/>
            </a:pPr>
            <a:r>
              <a:rPr dirty="0" err="1"/>
              <a:t>external_url</a:t>
            </a:r>
            <a:r>
              <a:rPr dirty="0"/>
              <a:t> </a:t>
            </a:r>
          </a:p>
          <a:p>
            <a:pPr marL="1143000" lvl="2" indent="-228600">
              <a:defRPr sz="2400"/>
            </a:pPr>
            <a:r>
              <a:rPr dirty="0"/>
              <a:t>'http://{vm1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rPr dirty="0"/>
              <a:t>ip}';</a:t>
            </a:r>
          </a:p>
          <a:p>
            <a:pPr lvl="1">
              <a:defRPr sz="2400"/>
            </a:pPr>
            <a:r>
              <a:rPr dirty="0" err="1"/>
              <a:t>prometheus_monitoring</a:t>
            </a:r>
            <a:r>
              <a:rPr dirty="0"/>
              <a:t>['enable'] = false;</a:t>
            </a:r>
            <a:endParaRPr lang="en-US" dirty="0"/>
          </a:p>
          <a:p>
            <a:pPr lvl="2">
              <a:defRPr sz="2400"/>
            </a:pPr>
            <a:r>
              <a:rPr lang="zh-TW" altLang="en-US" dirty="0"/>
              <a:t>監控不啟用</a:t>
            </a:r>
            <a:r>
              <a:rPr lang="en-US" altLang="zh-TW" dirty="0"/>
              <a:t>(</a:t>
            </a:r>
            <a:r>
              <a:rPr lang="zh-TW" altLang="en-US" dirty="0"/>
              <a:t>資源使用較高</a:t>
            </a:r>
            <a:r>
              <a:rPr lang="en-US" altLang="zh-TW" dirty="0"/>
              <a:t>)</a:t>
            </a:r>
            <a:endParaRPr lang="en-US" dirty="0"/>
          </a:p>
          <a:p>
            <a:pPr lvl="1">
              <a:defRPr sz="2400"/>
            </a:pPr>
            <a:r>
              <a:rPr lang="en-US" altLang="zh-TW" dirty="0" err="1"/>
              <a:t>gitlab_kas</a:t>
            </a:r>
            <a:r>
              <a:rPr lang="en-US" altLang="zh-TW" dirty="0"/>
              <a:t>['enable'] = true;</a:t>
            </a:r>
          </a:p>
          <a:p>
            <a:pPr lvl="2">
              <a:defRPr sz="2400"/>
            </a:pPr>
            <a:r>
              <a:rPr lang="zh-TW" altLang="en-US" dirty="0"/>
              <a:t>啟用</a:t>
            </a:r>
            <a:r>
              <a:rPr lang="en-US" altLang="zh-TW" dirty="0"/>
              <a:t>Agent server for </a:t>
            </a:r>
            <a:r>
              <a:rPr lang="en-US" altLang="zh-TW" dirty="0" err="1"/>
              <a:t>kubernetes</a:t>
            </a:r>
            <a:endParaRPr dirty="0"/>
          </a:p>
          <a:p>
            <a:r>
              <a:rPr dirty="0"/>
              <a:t>Detach (-d)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背景執行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163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804283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t>Container</a:t>
            </a:r>
          </a:p>
          <a:p>
            <a:pPr>
              <a:lnSpc>
                <a:spcPct val="90000"/>
              </a:lnSpc>
              <a:defRPr sz="2900"/>
            </a:pPr>
            <a:r>
              <a:t>--name gitlab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containe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名稱</a:t>
            </a: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164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64656609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-v (volume)</a:t>
            </a:r>
          </a:p>
          <a:p>
            <a:pPr marL="742950" lvl="1" indent="-285750">
              <a:defRPr sz="2800"/>
            </a:pPr>
            <a:r>
              <a:t>$HOME/gitlab/config:/etc/gitlab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設定檔</a:t>
            </a:r>
          </a:p>
          <a:p>
            <a:pPr marL="742950" lvl="1" indent="-285750">
              <a:defRPr sz="2800"/>
            </a:pPr>
            <a:r>
              <a:t>$HOME/gitlab/logs:/var/log/gitlab</a:t>
            </a:r>
          </a:p>
          <a:p>
            <a:pPr marL="1143000" lvl="2" indent="-228600">
              <a:defRPr sz="2400"/>
            </a:pPr>
            <a:r>
              <a:t>Gitlab log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檔</a:t>
            </a:r>
          </a:p>
          <a:p>
            <a:pPr marL="742950" lvl="1" indent="-285750">
              <a:defRPr sz="2800"/>
            </a:pPr>
            <a:r>
              <a:t>$HOME/gitlab/data:/var/opt/gitlab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資料儲存位置</a:t>
            </a: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165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0958565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166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78" name="gitlab_root_init_password.png" descr="gitlab_root_init_password.png"/>
          <p:cNvPicPr>
            <a:picLocks noChangeAspect="1"/>
          </p:cNvPicPr>
          <p:nvPr/>
        </p:nvPicPr>
        <p:blipFill>
          <a:blip r:embed="rId2"/>
          <a:srcRect t="349" b="349"/>
          <a:stretch>
            <a:fillRect/>
          </a:stretch>
        </p:blipFill>
        <p:spPr>
          <a:xfrm>
            <a:off x="436281" y="2132056"/>
            <a:ext cx="9934222" cy="15652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25904477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167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1831695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168</a:t>
            </a:fld>
            <a:endParaRPr/>
          </a:p>
        </p:txBody>
      </p:sp>
      <p:pic>
        <p:nvPicPr>
          <p:cNvPr id="6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447800"/>
            <a:ext cx="10196707" cy="539575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26748554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dirty="0" err="1"/>
              <a:t>from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169</a:t>
            </a:fld>
            <a:endParaRPr/>
          </a:p>
        </p:txBody>
      </p:sp>
      <p:pic>
        <p:nvPicPr>
          <p:cNvPr id="6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" y="1853247"/>
            <a:ext cx="10649176" cy="4718241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98532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622109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170</a:t>
            </a:fld>
            <a:endParaRPr/>
          </a:p>
        </p:txBody>
      </p:sp>
      <p:pic>
        <p:nvPicPr>
          <p:cNvPr id="69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73" y="1584404"/>
            <a:ext cx="6605708" cy="477194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97761854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171</a:t>
            </a:fld>
            <a:endParaRPr/>
          </a:p>
        </p:txBody>
      </p:sp>
      <p:pic>
        <p:nvPicPr>
          <p:cNvPr id="70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100" y="1347730"/>
            <a:ext cx="7730233" cy="5510270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6698499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949A88-19DF-E3C2-FA8C-BF054601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Gitlab CI/CD Kubernetes Runner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7DE3522-F685-C6BD-B166-70D5B7B70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20982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40A0FCF-03EB-3F36-455D-4828EDCD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Runner </a:t>
            </a:r>
            <a:r>
              <a:rPr lang="zh-TW" altLang="en-US" dirty="0"/>
              <a:t>前準備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7341A6F-F06F-1889-9146-27C5D228E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helm repo add </a:t>
            </a:r>
            <a:r>
              <a:rPr lang="en-US" altLang="zh-TW" dirty="0" err="1"/>
              <a:t>gitlab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https://charts.gitlab.io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ns </a:t>
            </a:r>
            <a:r>
              <a:rPr lang="en-US" altLang="zh-TW" dirty="0" err="1"/>
              <a:t>gitlab</a:t>
            </a:r>
            <a:r>
              <a:rPr lang="en-US" altLang="zh-TW" dirty="0"/>
              <a:t>-runner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644571-2841-2C55-339D-DAE9E9E2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35" y="2246968"/>
            <a:ext cx="8775700" cy="736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E6E6CB9-E4B3-91E3-926A-845C3CBCC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4433"/>
            <a:ext cx="12192000" cy="10720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AB12C0A-B755-298C-2788-EBCFD2614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5491163"/>
            <a:ext cx="8331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7970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795DF-BE9D-A028-C8B2-135DF9A1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/>
              <a:t>runner </a:t>
            </a:r>
            <a:r>
              <a:rPr kumimoji="1" lang="zh-TW" altLang="en-US" dirty="0"/>
              <a:t>版本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20F10-B960-9D9E-875A-54B11FF30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repo -l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14A23E-796D-8D64-4739-8418AFB3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58" y="2681723"/>
            <a:ext cx="82042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3188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runner </a:t>
            </a:r>
            <a:r>
              <a:rPr lang="zh-TW" altLang="en-US" dirty="0"/>
              <a:t>設定檔 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docker-devops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</a:t>
            </a:r>
            <a:r>
              <a:rPr lang="en-US" altLang="zh-TW" dirty="0" err="1"/>
              <a:t>values.yaml</a:t>
            </a:r>
            <a:endParaRPr lang="en-US" altLang="zh-TW" dirty="0"/>
          </a:p>
          <a:p>
            <a:pPr lvl="1"/>
            <a:r>
              <a:rPr lang="en-US" altLang="zh-TW" dirty="0" err="1"/>
              <a:t>gitlabUrl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http://10.128.0.10/</a:t>
            </a:r>
            <a:endParaRPr lang="en-US" altLang="zh-TW" dirty="0"/>
          </a:p>
          <a:p>
            <a:pPr lvl="2"/>
            <a:r>
              <a:rPr lang="en-US" altLang="zh-TW" dirty="0" err="1"/>
              <a:t>GitLab</a:t>
            </a:r>
            <a:r>
              <a:rPr lang="en-US" altLang="zh-TW" dirty="0"/>
              <a:t> server </a:t>
            </a:r>
            <a:r>
              <a:rPr lang="zh-TW" altLang="en-US" dirty="0"/>
              <a:t>所在位置</a:t>
            </a:r>
            <a:endParaRPr lang="en-US" altLang="zh-TW" dirty="0"/>
          </a:p>
          <a:p>
            <a:pPr lvl="1"/>
            <a:r>
              <a:rPr lang="en-US" altLang="zh-TW" dirty="0" err="1"/>
              <a:t>runnerRegistrationToken</a:t>
            </a:r>
            <a:r>
              <a:rPr lang="en-US" altLang="zh-TW" dirty="0"/>
              <a:t>: "FiyVgc6gEnEai39jsdYg“</a:t>
            </a:r>
          </a:p>
          <a:p>
            <a:pPr lvl="2"/>
            <a:r>
              <a:rPr lang="en-US" altLang="zh-TW" dirty="0"/>
              <a:t>Runner token</a:t>
            </a:r>
          </a:p>
          <a:p>
            <a:pPr lvl="1"/>
            <a:r>
              <a:rPr lang="en-US" altLang="zh-TW" dirty="0" err="1"/>
              <a:t>rbac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create: true</a:t>
            </a:r>
          </a:p>
          <a:p>
            <a:pPr lvl="3"/>
            <a:r>
              <a:rPr lang="zh-TW" altLang="en-US" dirty="0"/>
              <a:t>啟用</a:t>
            </a:r>
            <a:r>
              <a:rPr lang="en-US" altLang="zh-TW" dirty="0" err="1"/>
              <a:t>rbac</a:t>
            </a:r>
            <a:endParaRPr lang="en-US" altLang="zh-TW" dirty="0"/>
          </a:p>
          <a:p>
            <a:pPr lvl="2"/>
            <a:r>
              <a:rPr lang="en-US" altLang="zh-TW" dirty="0" err="1"/>
              <a:t>clusterWideAccess</a:t>
            </a:r>
            <a:r>
              <a:rPr lang="en-US" altLang="zh-TW" dirty="0"/>
              <a:t>: true</a:t>
            </a:r>
          </a:p>
          <a:p>
            <a:pPr lvl="1"/>
            <a:endParaRPr lang="en-US" altLang="zh-TW" dirty="0"/>
          </a:p>
          <a:p>
            <a:pPr lvl="3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425931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runner </a:t>
            </a:r>
            <a:r>
              <a:rPr lang="zh-TW" altLang="en-US" dirty="0"/>
              <a:t>設定檔 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docker-</a:t>
            </a:r>
            <a:r>
              <a:rPr lang="en-US" altLang="zh-TW" dirty="0" err="1"/>
              <a:t>devops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</a:t>
            </a:r>
            <a:r>
              <a:rPr lang="en-US" altLang="zh-TW" dirty="0" err="1"/>
              <a:t>values.yaml</a:t>
            </a:r>
            <a:endParaRPr lang="en-US" altLang="zh-TW" dirty="0"/>
          </a:p>
          <a:p>
            <a:pPr lvl="1"/>
            <a:r>
              <a:rPr lang="en-US" altLang="zh-TW" dirty="0"/>
              <a:t>runners:</a:t>
            </a:r>
          </a:p>
          <a:p>
            <a:pPr lvl="2"/>
            <a:r>
              <a:rPr lang="en-US" altLang="zh-TW" dirty="0" err="1"/>
              <a:t>config</a:t>
            </a:r>
            <a:r>
              <a:rPr lang="en-US" altLang="zh-TW" dirty="0"/>
              <a:t>: </a:t>
            </a:r>
          </a:p>
          <a:p>
            <a:pPr lvl="3"/>
            <a:r>
              <a:rPr lang="en-US" altLang="zh-TW" dirty="0"/>
              <a:t>[[</a:t>
            </a:r>
            <a:r>
              <a:rPr lang="en-US" altLang="zh-TW" dirty="0" err="1"/>
              <a:t>runners.kubernetes.volumes.host_path</a:t>
            </a:r>
            <a:r>
              <a:rPr lang="en-US" altLang="zh-TW" dirty="0"/>
              <a:t>]]</a:t>
            </a:r>
          </a:p>
          <a:p>
            <a:pPr lvl="3"/>
            <a:r>
              <a:rPr lang="en-US" altLang="zh-TW" dirty="0"/>
              <a:t>  name = "</a:t>
            </a:r>
            <a:r>
              <a:rPr lang="en-US" altLang="zh-TW" dirty="0" err="1"/>
              <a:t>docker</a:t>
            </a:r>
            <a:r>
              <a:rPr lang="en-US" altLang="zh-TW" dirty="0"/>
              <a:t>“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mount_path</a:t>
            </a:r>
            <a:r>
              <a:rPr lang="en-US" altLang="zh-TW" dirty="0"/>
              <a:t> = "/</a:t>
            </a:r>
            <a:r>
              <a:rPr lang="en-US" altLang="zh-TW" dirty="0" err="1"/>
              <a:t>var</a:t>
            </a:r>
            <a:r>
              <a:rPr lang="en-US" altLang="zh-TW" dirty="0"/>
              <a:t>/run/</a:t>
            </a:r>
            <a:r>
              <a:rPr lang="en-US" altLang="zh-TW" dirty="0" err="1"/>
              <a:t>docker.sock</a:t>
            </a:r>
            <a:r>
              <a:rPr lang="en-US" altLang="zh-TW" dirty="0"/>
              <a:t>“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read_only</a:t>
            </a:r>
            <a:r>
              <a:rPr lang="en-US" altLang="zh-TW" dirty="0"/>
              <a:t> = true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host_path</a:t>
            </a:r>
            <a:r>
              <a:rPr lang="en-US" altLang="zh-TW" dirty="0"/>
              <a:t> = "/</a:t>
            </a:r>
            <a:r>
              <a:rPr lang="en-US" altLang="zh-TW" dirty="0" err="1"/>
              <a:t>var</a:t>
            </a:r>
            <a:r>
              <a:rPr lang="en-US" altLang="zh-TW" dirty="0"/>
              <a:t>/run/</a:t>
            </a:r>
            <a:r>
              <a:rPr lang="en-US" altLang="zh-TW" dirty="0" err="1"/>
              <a:t>docker.sock</a:t>
            </a:r>
            <a:r>
              <a:rPr lang="en-US" altLang="zh-TW" dirty="0"/>
              <a:t>“</a:t>
            </a:r>
          </a:p>
          <a:p>
            <a:pPr lvl="4"/>
            <a:r>
              <a:rPr lang="zh-TW" altLang="en-US" dirty="0"/>
              <a:t>讓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en-US" altLang="zh-TW" dirty="0" err="1"/>
              <a:t>paththrouh</a:t>
            </a:r>
            <a:r>
              <a:rPr lang="en-US" altLang="zh-TW" dirty="0"/>
              <a:t> </a:t>
            </a:r>
            <a:r>
              <a:rPr lang="zh-TW" altLang="en-US" dirty="0"/>
              <a:t>到底下</a:t>
            </a:r>
            <a:r>
              <a:rPr lang="en-US" altLang="zh-TW" dirty="0"/>
              <a:t>VM2</a:t>
            </a:r>
            <a:r>
              <a:rPr lang="zh-TW" altLang="en-US" dirty="0"/>
              <a:t>執行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2"/>
            <a:r>
              <a:rPr lang="en-US" altLang="zh-TW" dirty="0"/>
              <a:t>tags: "vm2-k8s“</a:t>
            </a:r>
          </a:p>
          <a:p>
            <a:pPr lvl="3"/>
            <a:r>
              <a:rPr lang="zh-TW" altLang="en-US" dirty="0"/>
              <a:t>幫此</a:t>
            </a:r>
            <a:r>
              <a:rPr lang="en-US" altLang="zh-TW" dirty="0"/>
              <a:t>runner </a:t>
            </a:r>
            <a:r>
              <a:rPr lang="zh-TW" altLang="en-US" dirty="0"/>
              <a:t>加</a:t>
            </a:r>
            <a:r>
              <a:rPr lang="en-US" altLang="zh-TW" dirty="0"/>
              <a:t>tags</a:t>
            </a:r>
            <a:r>
              <a:rPr lang="zh-TW" altLang="en-US" dirty="0"/>
              <a:t>好選擇不同環境</a:t>
            </a:r>
            <a:endParaRPr lang="en-US" altLang="zh-TW" dirty="0"/>
          </a:p>
          <a:p>
            <a:pPr lvl="2"/>
            <a:r>
              <a:rPr lang="en-US" altLang="zh-TW" dirty="0"/>
              <a:t>privileged: true</a:t>
            </a:r>
          </a:p>
          <a:p>
            <a:pPr lvl="3"/>
            <a:r>
              <a:rPr lang="zh-TW" altLang="en-US" dirty="0"/>
              <a:t>開啟特權，用來執行</a:t>
            </a:r>
            <a:r>
              <a:rPr lang="en-US" altLang="zh-TW" dirty="0" err="1"/>
              <a:t>docker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3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1562640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6D176A-4F2A-7DA0-91BD-215BD18DD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runner on k8s by 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459903-2E1B-D401-F744-F624BD923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ci-cd-runner --namespace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-f 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--version 0.37.2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81C468-986A-B5B1-4645-7D2DFF25F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7846"/>
            <a:ext cx="12192000" cy="22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3834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03801-7D92-30FC-F7B9-617FF3EB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確認</a:t>
            </a:r>
            <a:r>
              <a:rPr kumimoji="1" lang="en-US" altLang="zh-TW" dirty="0" err="1"/>
              <a:t>kubernetes</a:t>
            </a:r>
            <a:r>
              <a:rPr kumimoji="1" lang="en-US" altLang="zh-TW" dirty="0"/>
              <a:t> runner </a:t>
            </a:r>
            <a:r>
              <a:rPr kumimoji="1" lang="zh-TW" altLang="en-US" dirty="0"/>
              <a:t>狀態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B59F51-FBD1-6903-4E4B-6A02C316C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 --all-namespaces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3B0C53-4331-B1BA-291E-2ED26174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184"/>
            <a:ext cx="12192000" cy="14843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979" y="4512940"/>
            <a:ext cx="7011378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0934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0AF08-C134-9960-5BFF-3349ED17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Runner </a:t>
            </a:r>
            <a:r>
              <a:rPr kumimoji="1" lang="zh-TW" altLang="en-US"/>
              <a:t>準備完成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6A80F54-57A1-3FBF-8617-8A4452040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364" y="1825625"/>
            <a:ext cx="77812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59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05827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</a:t>
            </a:r>
            <a:r>
              <a:rPr lang="en-US" altLang="zh-TW" dirty="0"/>
              <a:t>2. </a:t>
            </a:r>
            <a:r>
              <a:rPr lang="zh-TW" altLang="en-US" dirty="0"/>
              <a:t>匯入</a:t>
            </a:r>
            <a:r>
              <a:rPr lang="en-US" altLang="zh-TW" dirty="0" err="1"/>
              <a:t>Kube</a:t>
            </a:r>
            <a:r>
              <a:rPr lang="en-US" altLang="zh-TW" dirty="0"/>
              <a:t> </a:t>
            </a:r>
            <a:r>
              <a:rPr lang="en-US" altLang="zh-TW" dirty="0" err="1"/>
              <a:t>config</a:t>
            </a:r>
            <a:r>
              <a:rPr lang="en-US" altLang="zh-TW" dirty="0"/>
              <a:t> file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82620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80263-A3A9-046D-A567-65D517EF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TW" altLang="en-US" dirty="0"/>
              <a:t>轉成</a:t>
            </a:r>
            <a:r>
              <a:rPr kumimoji="1" lang="en-US" altLang="zh-TW" dirty="0"/>
              <a:t>base64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57BE24-EEF2-51F6-0289-4E4B6E866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echo $(cat 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| base64) | tr -d " "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AE83DC-EF3C-3103-AA77-C433A70C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703"/>
            <a:ext cx="120269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9694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設定變數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6551" y="1825625"/>
            <a:ext cx="88188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8347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CC732-B975-DF64-D7B9-972604B0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 err="1"/>
              <a:t>kubeconfig</a:t>
            </a:r>
            <a:r>
              <a:rPr kumimoji="1" lang="zh-TW" altLang="en-US" dirty="0"/>
              <a:t>變數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532AA03-05E2-283B-81B2-7AE1DC02F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500" y="2108994"/>
            <a:ext cx="4953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7803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變數設定完成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8629"/>
            <a:ext cx="10515600" cy="41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1491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 </a:t>
            </a:r>
            <a:r>
              <a:rPr lang="zh-TW" altLang="en-US" dirty="0"/>
              <a:t>取用 </a:t>
            </a:r>
            <a:r>
              <a:rPr lang="en-US" altLang="zh-TW" dirty="0" err="1"/>
              <a:t>kubeconfig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變數</a:t>
            </a:r>
            <a:r>
              <a:rPr lang="en-US" altLang="zh-TW" dirty="0"/>
              <a:t> $</a:t>
            </a:r>
            <a:r>
              <a:rPr lang="en-US" altLang="zh-TW" dirty="0" err="1"/>
              <a:t>kubeconfig</a:t>
            </a:r>
            <a:r>
              <a:rPr lang="en-US" altLang="zh-TW" dirty="0"/>
              <a:t> </a:t>
            </a:r>
            <a:r>
              <a:rPr lang="zh-TW" altLang="en-US" dirty="0"/>
              <a:t>用</a:t>
            </a:r>
            <a:r>
              <a:rPr lang="en-US" altLang="zh-TW" dirty="0"/>
              <a:t>base64 decode </a:t>
            </a:r>
            <a:r>
              <a:rPr lang="zh-TW" altLang="en-US" dirty="0"/>
              <a:t>並寫入到 </a:t>
            </a:r>
            <a:r>
              <a:rPr lang="en-US" altLang="zh-TW" dirty="0"/>
              <a:t>~/.</a:t>
            </a:r>
            <a:r>
              <a:rPr lang="en-US" altLang="zh-TW" dirty="0" err="1"/>
              <a:t>kube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endParaRPr lang="en-US" altLang="zh-TW" dirty="0"/>
          </a:p>
          <a:p>
            <a:r>
              <a:rPr lang="en-US" altLang="zh-TW" dirty="0"/>
              <a:t> </a:t>
            </a:r>
            <a:r>
              <a:rPr lang="en-US" altLang="zh-TW" dirty="0" err="1"/>
              <a:t>mkdir</a:t>
            </a:r>
            <a:r>
              <a:rPr lang="en-US" altLang="zh-TW" dirty="0"/>
              <a:t> 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 echo $</a:t>
            </a:r>
            <a:r>
              <a:rPr lang="en-US" altLang="zh-TW" dirty="0" err="1"/>
              <a:t>kubeconfig</a:t>
            </a:r>
            <a:r>
              <a:rPr lang="en-US" altLang="zh-TW" dirty="0"/>
              <a:t> |base64 -d &gt; ~/.</a:t>
            </a:r>
            <a:r>
              <a:rPr lang="en-US" altLang="zh-TW" dirty="0" err="1"/>
              <a:t>kube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72" y="3520437"/>
            <a:ext cx="6809224" cy="29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33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/>
              <a:t>CI</a:t>
            </a:r>
            <a:r>
              <a:rPr lang="zh-TW" altLang="en-US" dirty="0"/>
              <a:t>執行結果結果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80" y="1825625"/>
            <a:ext cx="91336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9018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3957374-34D6-B6C3-44E7-041A9165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 err="1"/>
              <a:t>dockerhub</a:t>
            </a:r>
            <a:r>
              <a:rPr lang="en-US" altLang="zh-TW" dirty="0"/>
              <a:t> username and password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159D803-3FB6-9C22-F874-6EB3938BE1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63751"/>
            <a:ext cx="5181600" cy="3675085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925CF86-4747-AD26-48E3-7CCDB15250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59923"/>
            <a:ext cx="5181600" cy="369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4678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CI YAML </a:t>
            </a:r>
            <a:r>
              <a:rPr lang="zh-TW" altLang="en-US" dirty="0"/>
              <a:t>說明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21430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sample</a:t>
            </a:r>
          </a:p>
        </p:txBody>
      </p:sp>
      <p:sp>
        <p:nvSpPr>
          <p:cNvPr id="103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189</a:t>
            </a:fld>
            <a:endParaRPr/>
          </a:p>
        </p:txBody>
      </p:sp>
      <p:pic>
        <p:nvPicPr>
          <p:cNvPr id="10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16" y="1565607"/>
            <a:ext cx="2934210" cy="4680066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30086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300411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dirty="0"/>
              <a:t> </a:t>
            </a:r>
            <a:r>
              <a:rPr lang="en-US" dirty="0"/>
              <a:t>Global </a:t>
            </a:r>
            <a:r>
              <a:rPr dirty="0"/>
              <a:t>keyword -1</a:t>
            </a:r>
          </a:p>
        </p:txBody>
      </p:sp>
      <p:sp>
        <p:nvSpPr>
          <p:cNvPr id="10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image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採用何種</a:t>
            </a:r>
            <a:r>
              <a:rPr dirty="0"/>
              <a:t>docker image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services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/>
              <a:t>建置</a:t>
            </a:r>
            <a:r>
              <a:rPr lang="en-US" altLang="zh-TW" dirty="0"/>
              <a:t>service</a:t>
            </a:r>
            <a:r>
              <a:rPr lang="zh-TW" altLang="en-US" dirty="0"/>
              <a:t>服務供</a:t>
            </a:r>
            <a:r>
              <a:rPr lang="en-US" altLang="zh-TW" dirty="0"/>
              <a:t>CI/CD</a:t>
            </a:r>
            <a:r>
              <a:rPr lang="zh-TW" altLang="en-US" dirty="0"/>
              <a:t>連線測試 </a:t>
            </a:r>
            <a:r>
              <a:rPr lang="en-US" altLang="zh-TW" dirty="0"/>
              <a:t>(e. g. PostgreSQL)</a:t>
            </a:r>
            <a:endParaRPr dirty="0"/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stages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制定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順序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預設值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為</a:t>
            </a:r>
            <a:r>
              <a:rPr dirty="0" err="1"/>
              <a:t>test</a:t>
            </a:r>
            <a:endParaRPr dirty="0"/>
          </a:p>
        </p:txBody>
      </p:sp>
      <p:sp>
        <p:nvSpPr>
          <p:cNvPr id="104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190</a:t>
            </a:fld>
            <a:endParaRPr/>
          </a:p>
        </p:txBody>
      </p:sp>
      <p:sp>
        <p:nvSpPr>
          <p:cNvPr id="10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38304488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lang="en-US" dirty="0"/>
              <a:t> global</a:t>
            </a:r>
            <a:r>
              <a:rPr dirty="0"/>
              <a:t> keyword -2</a:t>
            </a:r>
          </a:p>
        </p:txBody>
      </p:sp>
      <p:sp>
        <p:nvSpPr>
          <p:cNvPr id="10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 err="1"/>
              <a:t>before_script</a:t>
            </a:r>
            <a:endParaRPr dirty="0"/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執行前執行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90000"/>
              </a:lnSpc>
              <a:defRPr sz="2900"/>
            </a:pPr>
            <a:r>
              <a:rPr dirty="0" err="1"/>
              <a:t>after_script</a:t>
            </a:r>
            <a:endParaRPr dirty="0"/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執行完後執行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90000"/>
              </a:lnSpc>
              <a:defRPr sz="2900"/>
            </a:pPr>
            <a:r>
              <a:rPr dirty="0"/>
              <a:t>variables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自定義環境變數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90000"/>
              </a:lnSpc>
              <a:defRPr sz="2900"/>
            </a:pPr>
            <a:r>
              <a:rPr dirty="0"/>
              <a:t>cache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暫存文件或檔案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4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191</a:t>
            </a:fld>
            <a:endParaRPr/>
          </a:p>
        </p:txBody>
      </p:sp>
      <p:sp>
        <p:nvSpPr>
          <p:cNvPr id="10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8649223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-1</a:t>
            </a:r>
          </a:p>
        </p:txBody>
      </p:sp>
      <p:sp>
        <p:nvSpPr>
          <p:cNvPr id="10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執行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shell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，每個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內必須要有</a:t>
            </a: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。</a:t>
            </a:r>
          </a:p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指定此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使用何種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</a:t>
            </a: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image</a:t>
            </a:r>
          </a:p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services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內建置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service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服務供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CI/CD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連線測試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(e. g. PostgreSQL)</a:t>
            </a:r>
          </a:p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呼應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Stages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所設定，執行此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5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192</a:t>
            </a:fld>
            <a:endParaRPr/>
          </a:p>
        </p:txBody>
      </p:sp>
      <p:sp>
        <p:nvSpPr>
          <p:cNvPr id="10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46482581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-2</a:t>
            </a:r>
          </a:p>
        </p:txBody>
      </p:sp>
      <p:sp>
        <p:nvSpPr>
          <p:cNvPr id="10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rPr lang="en-US" altLang="zh-TW" dirty="0"/>
              <a:t>v</a:t>
            </a:r>
            <a:r>
              <a:rPr dirty="0"/>
              <a:t>ariables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定義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內的環境變數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only &amp; except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設定執行或不執行當</a:t>
            </a:r>
            <a:r>
              <a:rPr dirty="0" err="1"/>
              <a:t>branch</a:t>
            </a:r>
            <a:r>
              <a:rPr dirty="0"/>
              <a:t> name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/>
              <a:t>only master: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只有</a:t>
            </a:r>
            <a:r>
              <a:rPr dirty="0" err="1"/>
              <a:t>branch</a:t>
            </a:r>
            <a:r>
              <a:rPr dirty="0"/>
              <a:t> </a:t>
            </a:r>
            <a:r>
              <a:rPr dirty="0" err="1"/>
              <a:t>master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執行此</a:t>
            </a:r>
            <a:r>
              <a:rPr dirty="0" err="1"/>
              <a:t>job</a:t>
            </a:r>
            <a:endParaRPr dirty="0"/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tags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選擇使用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哪個</a:t>
            </a:r>
            <a:r>
              <a:rPr dirty="0" err="1"/>
              <a:t>Gitlab</a:t>
            </a:r>
            <a:r>
              <a:rPr dirty="0"/>
              <a:t> runner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5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193</a:t>
            </a:fld>
            <a:endParaRPr/>
          </a:p>
        </p:txBody>
      </p:sp>
      <p:sp>
        <p:nvSpPr>
          <p:cNvPr id="10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90031382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-3</a:t>
            </a:r>
          </a:p>
        </p:txBody>
      </p:sp>
      <p:sp>
        <p:nvSpPr>
          <p:cNvPr id="10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Allow_failure</a:t>
            </a:r>
            <a:endParaRPr dirty="0"/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允許</a:t>
            </a:r>
            <a:r>
              <a:rPr dirty="0" err="1"/>
              <a:t>job</a:t>
            </a:r>
            <a:r>
              <a:rPr dirty="0"/>
              <a:t> </a:t>
            </a:r>
            <a:r>
              <a:rPr dirty="0" err="1"/>
              <a:t>fail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。正常</a:t>
            </a:r>
            <a:r>
              <a:rPr dirty="0" err="1"/>
              <a:t>job</a:t>
            </a:r>
            <a:r>
              <a:rPr dirty="0"/>
              <a:t> </a:t>
            </a:r>
            <a:r>
              <a:rPr dirty="0" err="1"/>
              <a:t>fail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，後續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皆不會接著執行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cache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文件檔案暫存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/>
              <a:t>before_script</a:t>
            </a:r>
            <a:r>
              <a:rPr dirty="0"/>
              <a:t> &amp; </a:t>
            </a:r>
            <a:r>
              <a:rPr dirty="0" err="1"/>
              <a:t>after_script</a:t>
            </a:r>
            <a:endParaRPr dirty="0"/>
          </a:p>
          <a:p>
            <a:pPr marL="742950" lvl="1" indent="-285750">
              <a:defRPr sz="2800"/>
            </a:pPr>
            <a:r>
              <a:rPr dirty="0"/>
              <a:t>Job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執行前或執行後執行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106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194</a:t>
            </a:fld>
            <a:endParaRPr/>
          </a:p>
        </p:txBody>
      </p:sp>
      <p:sp>
        <p:nvSpPr>
          <p:cNvPr id="10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78146743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project pipeline status</a:t>
            </a:r>
          </a:p>
        </p:txBody>
      </p:sp>
      <p:sp>
        <p:nvSpPr>
          <p:cNvPr id="106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195</a:t>
            </a:fld>
            <a:endParaRPr/>
          </a:p>
        </p:txBody>
      </p:sp>
      <p:pic>
        <p:nvPicPr>
          <p:cNvPr id="10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1" y="2052638"/>
            <a:ext cx="7993434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9548002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Ci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預設變數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68" name="內容版面配置區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sz="2000" dirty="0"/>
              <a:t>export CI_JOB_ID="50"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CI_COMMIT_SHA="1ecfd275763eff1d6b4844ea3168962458c9f27a" 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sz="2000" dirty="0"/>
              <a:t>export CI_COMMIT_SHORT_SHA="1ecfd275"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CI_COMMIT_REF_NAME="master"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CI_REPOSITORY_URL="https://</a:t>
            </a:r>
            <a:r>
              <a:rPr sz="2000" dirty="0" err="1"/>
              <a:t>gitlab</a:t>
            </a:r>
            <a:r>
              <a:rPr sz="2000" dirty="0"/>
              <a:t>-ci-token:[masked]@</a:t>
            </a:r>
            <a:r>
              <a:rPr sz="2000" dirty="0" err="1"/>
              <a:t>example.com</a:t>
            </a:r>
            <a:r>
              <a:rPr sz="2000" dirty="0"/>
              <a:t>/</a:t>
            </a:r>
            <a:r>
              <a:rPr sz="2000" dirty="0" err="1"/>
              <a:t>gitlab</a:t>
            </a:r>
            <a:r>
              <a:rPr sz="2000" dirty="0"/>
              <a:t>-org/</a:t>
            </a:r>
            <a:r>
              <a:rPr sz="2000" dirty="0" err="1"/>
              <a:t>gitlab-foss.git</a:t>
            </a:r>
            <a:r>
              <a:rPr sz="2000" dirty="0"/>
              <a:t>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CI_COMMIT_TAG="1.0.0"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CI_JOB_NAME="</a:t>
            </a:r>
            <a:r>
              <a:rPr sz="2000" dirty="0" err="1"/>
              <a:t>spec:other</a:t>
            </a:r>
            <a:r>
              <a:rPr sz="2000" dirty="0"/>
              <a:t>" 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Ref: https://</a:t>
            </a:r>
            <a:r>
              <a:rPr lang="en-US" sz="2000" dirty="0" err="1"/>
              <a:t>docs.gitlab.com</a:t>
            </a:r>
            <a:r>
              <a:rPr lang="en-US" sz="2000" dirty="0"/>
              <a:t>/</a:t>
            </a:r>
            <a:r>
              <a:rPr lang="en-US" sz="2000" dirty="0" err="1"/>
              <a:t>ee</a:t>
            </a:r>
            <a:r>
              <a:rPr lang="en-US" sz="2000" dirty="0"/>
              <a:t>/ci/variables/</a:t>
            </a:r>
          </a:p>
        </p:txBody>
      </p:sp>
      <p:sp>
        <p:nvSpPr>
          <p:cNvPr id="1071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196</a:t>
            </a:fld>
            <a:endParaRPr/>
          </a:p>
        </p:txBody>
      </p:sp>
      <p:sp>
        <p:nvSpPr>
          <p:cNvPr id="1069" name="內容版面配置區 5"/>
          <p:cNvSpPr txBox="1"/>
          <p:nvPr/>
        </p:nvSpPr>
        <p:spPr>
          <a:xfrm>
            <a:off x="5370699" y="1027906"/>
            <a:ext cx="4304902" cy="420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07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2" name="文字方塊 6"/>
          <p:cNvSpPr txBox="1"/>
          <p:nvPr/>
        </p:nvSpPr>
        <p:spPr>
          <a:xfrm>
            <a:off x="2240280" y="6405281"/>
            <a:ext cx="64068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https://docs.gitlab.com/ee/ci/variables/</a:t>
            </a:r>
          </a:p>
        </p:txBody>
      </p:sp>
    </p:spTree>
    <p:extLst>
      <p:ext uri="{BB962C8B-B14F-4D97-AF65-F5344CB8AC3E}">
        <p14:creationId xmlns:p14="http://schemas.microsoft.com/office/powerpoint/2010/main" val="411524704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5C1679-AE45-304D-E12D-AC6B13CF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撰寫</a:t>
            </a:r>
            <a:r>
              <a:rPr lang="en-US" altLang="zh-TW" dirty="0"/>
              <a:t> .</a:t>
            </a:r>
            <a:r>
              <a:rPr lang="en-US" altLang="zh-TW" dirty="0" err="1"/>
              <a:t>gitlab-ci.yml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D678DE3-079A-2DDD-ADF2-6FCF39D91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946823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5F8BD3-EC6C-4CFE-5EC6-FEDE649E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撰寫</a:t>
            </a:r>
            <a:r>
              <a:rPr kumimoji="1" lang="en-US" altLang="zh-TW" dirty="0" err="1"/>
              <a:t>gitlab-ci.yml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BE45F02-2DB5-5A20-A769-7954C772D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5883" y="1825625"/>
            <a:ext cx="4260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6988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65158F-A6AC-C9E5-7080-A929F0E8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執行單元測試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6962A5-2247-0A8E-EDD8-9BAFB9211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python:3 image</a:t>
            </a:r>
          </a:p>
          <a:p>
            <a:r>
              <a:rPr kumimoji="1" lang="zh-TW" altLang="en-US" dirty="0"/>
              <a:t>安裝所需套件</a:t>
            </a:r>
            <a:endParaRPr kumimoji="1" lang="en-US" altLang="zh-TW" dirty="0"/>
          </a:p>
          <a:p>
            <a:r>
              <a:rPr kumimoji="1" lang="zh-TW" altLang="en-US" dirty="0"/>
              <a:t>執行單元測試入口</a:t>
            </a:r>
            <a:r>
              <a:rPr kumimoji="1" lang="en-US" altLang="zh-TW" dirty="0" err="1"/>
              <a:t>test.py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67D80F-922C-69F8-8636-6F8C1AE53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1" y="3611352"/>
            <a:ext cx="7747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5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82D91-D711-3550-1FBD-938EEEB6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EE1527-7DAC-38EB-16E3-FAC15B173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</a:p>
          <a:p>
            <a:r>
              <a:rPr kumimoji="1" lang="en-US" altLang="zh-TW" dirty="0"/>
              <a:t>Kubernetes</a:t>
            </a:r>
          </a:p>
          <a:p>
            <a:r>
              <a:rPr kumimoji="1" lang="en-US" altLang="zh-TW" dirty="0"/>
              <a:t>Helm</a:t>
            </a:r>
          </a:p>
          <a:p>
            <a:r>
              <a:rPr kumimoji="1" lang="en-US" altLang="zh-TW" dirty="0"/>
              <a:t>GitLab CI/CD</a:t>
            </a:r>
          </a:p>
          <a:p>
            <a:pPr lvl="1"/>
            <a:r>
              <a:rPr kumimoji="1" lang="zh-TW" altLang="en-US" dirty="0"/>
              <a:t>環境部署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image build and push</a:t>
            </a:r>
          </a:p>
          <a:p>
            <a:pPr lvl="1"/>
            <a:r>
              <a:rPr kumimoji="1" lang="zh-TW" altLang="en-US" dirty="0"/>
              <a:t>單元測試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SonarQube</a:t>
            </a:r>
          </a:p>
          <a:p>
            <a:pPr lvl="1"/>
            <a:r>
              <a:rPr kumimoji="1" lang="zh-TW" altLang="en-US" dirty="0"/>
              <a:t>部署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243524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792628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E62C9-1C98-7A48-BD2B-3020F508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Job </a:t>
            </a:r>
            <a:r>
              <a:rPr kumimoji="1" lang="zh-TW" altLang="en-US" dirty="0"/>
              <a:t>查看單元測試執行結果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020E73A-3FC5-B7AC-E790-B71B99A52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629" y="1690688"/>
            <a:ext cx="8137916" cy="48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1538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SonarQube</a:t>
            </a:r>
          </a:p>
        </p:txBody>
      </p:sp>
      <p:sp>
        <p:nvSpPr>
          <p:cNvPr id="8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開源的程式碼品質管理系統</a:t>
            </a:r>
          </a:p>
          <a:p>
            <a:r>
              <a:t>SonarQube Server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收集數據及呈現</a:t>
            </a:r>
          </a:p>
          <a:p>
            <a:r>
              <a:t>SonarQube Runner</a:t>
            </a:r>
          </a:p>
          <a:p>
            <a:pPr marL="742950" lvl="1" indent="-285750">
              <a:defRPr sz="2800"/>
            </a:pPr>
            <a:r>
              <a:t>Agent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檢驗程式碼</a:t>
            </a:r>
          </a:p>
        </p:txBody>
      </p:sp>
      <p:sp>
        <p:nvSpPr>
          <p:cNvPr id="8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201</a:t>
            </a:fld>
            <a:endParaRPr/>
          </a:p>
        </p:txBody>
      </p:sp>
      <p:sp>
        <p:nvSpPr>
          <p:cNvPr id="8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4782377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  <a:r>
              <a:t> SonarQube</a:t>
            </a:r>
          </a:p>
        </p:txBody>
      </p:sp>
      <p:sp>
        <p:nvSpPr>
          <p:cNvPr id="8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202</a:t>
            </a:fld>
            <a:endParaRPr/>
          </a:p>
        </p:txBody>
      </p:sp>
      <p:pic>
        <p:nvPicPr>
          <p:cNvPr id="863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60475"/>
            <a:ext cx="8947151" cy="2980088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226033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VM1 </a:t>
            </a:r>
            <a:r>
              <a:rPr lang="en-US" dirty="0" err="1">
                <a:sym typeface="Helvetica"/>
              </a:rPr>
              <a:t>上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rPr dirty="0" err="1"/>
              <a:t>SonarQube</a:t>
            </a:r>
            <a:r>
              <a:rPr dirty="0"/>
              <a:t> Server</a:t>
            </a:r>
          </a:p>
        </p:txBody>
      </p:sp>
      <p:sp>
        <p:nvSpPr>
          <p:cNvPr id="8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-p 9000:9000 --restart always --name </a:t>
            </a:r>
            <a:r>
              <a:rPr dirty="0" err="1"/>
              <a:t>sonarqube</a:t>
            </a:r>
            <a:r>
              <a:rPr dirty="0"/>
              <a:t> </a:t>
            </a:r>
            <a:r>
              <a:rPr dirty="0" err="1"/>
              <a:t>sonarqube</a:t>
            </a:r>
            <a:endParaRPr dirty="0"/>
          </a:p>
        </p:txBody>
      </p:sp>
      <p:sp>
        <p:nvSpPr>
          <p:cNvPr id="8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203</a:t>
            </a:fld>
            <a:endParaRPr/>
          </a:p>
        </p:txBody>
      </p:sp>
      <p:sp>
        <p:nvSpPr>
          <p:cNvPr id="8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2404423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204</a:t>
            </a:fld>
            <a:endParaRPr/>
          </a:p>
        </p:txBody>
      </p:sp>
      <p:sp>
        <p:nvSpPr>
          <p:cNvPr id="8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6" name="內容版面配置區 12" descr="內容版面配置區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8" y="1573640"/>
            <a:ext cx="7594608" cy="52716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063272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login</a:t>
            </a:r>
          </a:p>
        </p:txBody>
      </p:sp>
      <p:sp>
        <p:nvSpPr>
          <p:cNvPr id="87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預設帳號</a:t>
            </a:r>
            <a:r>
              <a:t>:admin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、預設密碼</a:t>
            </a:r>
            <a:r>
              <a:t>:admin</a:t>
            </a:r>
          </a:p>
        </p:txBody>
      </p:sp>
      <p:sp>
        <p:nvSpPr>
          <p:cNvPr id="8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205</a:t>
            </a:fld>
            <a:endParaRPr/>
          </a:p>
        </p:txBody>
      </p:sp>
      <p:sp>
        <p:nvSpPr>
          <p:cNvPr id="8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82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0" y="2858342"/>
            <a:ext cx="4020844" cy="38323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439220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206</a:t>
            </a:fld>
            <a:endParaRPr/>
          </a:p>
        </p:txBody>
      </p:sp>
      <p:pic>
        <p:nvPicPr>
          <p:cNvPr id="885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83773568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5D58FB-52DF-B4FE-579F-3571F2E0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494F199-7B66-FEEA-0C8D-9E6AC7B1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48" y="1825625"/>
            <a:ext cx="7812503" cy="4351338"/>
          </a:xfrm>
        </p:spPr>
      </p:pic>
    </p:spTree>
    <p:extLst>
      <p:ext uri="{BB962C8B-B14F-4D97-AF65-F5344CB8AC3E}">
        <p14:creationId xmlns:p14="http://schemas.microsoft.com/office/powerpoint/2010/main" val="315698227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8244A4-43FD-939A-867C-C9894BDB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GitLab personal access token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B0021D7-6222-3426-A89D-4FACD3BC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85932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gitlab</a:t>
            </a:r>
            <a:r>
              <a:rPr dirty="0"/>
              <a:t> user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rPr dirty="0" err="1"/>
              <a:t>Access</a:t>
            </a:r>
            <a:r>
              <a:rPr dirty="0"/>
              <a:t> token - 1</a:t>
            </a:r>
          </a:p>
        </p:txBody>
      </p:sp>
      <p:sp>
        <p:nvSpPr>
          <p:cNvPr id="754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209</a:t>
            </a:fld>
            <a:endParaRPr/>
          </a:p>
        </p:txBody>
      </p:sp>
      <p:sp>
        <p:nvSpPr>
          <p:cNvPr id="75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9D8FE7-4760-D248-B142-596AF0D1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847" y="2154892"/>
            <a:ext cx="27940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  <a:r>
              <a:rPr lang="zh-TW" altLang="en-US" dirty="0"/>
              <a:t> </a:t>
            </a:r>
            <a:r>
              <a:rPr lang="en-US" altLang="zh-TW" dirty="0"/>
              <a:t>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37036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設定此</a:t>
            </a:r>
            <a:r>
              <a:rPr dirty="0" err="1"/>
              <a:t>token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權限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210</a:t>
            </a:fld>
            <a:endParaRPr/>
          </a:p>
        </p:txBody>
      </p:sp>
      <p:pic>
        <p:nvPicPr>
          <p:cNvPr id="75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2" y="1814307"/>
            <a:ext cx="9614301" cy="4802085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把</a:t>
            </a:r>
            <a:r>
              <a:rPr dirty="0" err="1"/>
              <a:t>token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另存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211</a:t>
            </a:fld>
            <a:endParaRPr/>
          </a:p>
        </p:txBody>
      </p:sp>
      <p:pic>
        <p:nvPicPr>
          <p:cNvPr id="7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1" y="1754921"/>
            <a:ext cx="10157470" cy="5092219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E1A7B5F-8EFD-AB49-B028-912220C81DE2}"/>
              </a:ext>
            </a:extLst>
          </p:cNvPr>
          <p:cNvSpPr txBox="1"/>
          <p:nvPr/>
        </p:nvSpPr>
        <p:spPr>
          <a:xfrm>
            <a:off x="8647852" y="2828836"/>
            <a:ext cx="3239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這把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要等同於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root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帳號的密碼，為了安全，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gitlab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不會幫你儲存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．如果遺失就需要重新申請．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8620">
              <a:defRPr sz="3570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得到</a:t>
            </a:r>
            <a:r>
              <a:rPr dirty="0" err="1"/>
              <a:t>token</a:t>
            </a:r>
            <a:br>
              <a:rPr dirty="0"/>
            </a:br>
            <a:endParaRPr dirty="0"/>
          </a:p>
        </p:txBody>
      </p:sp>
      <p:sp>
        <p:nvSpPr>
          <p:cNvPr id="7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212</a:t>
            </a:fld>
            <a:endParaRPr/>
          </a:p>
        </p:txBody>
      </p:sp>
      <p:pic>
        <p:nvPicPr>
          <p:cNvPr id="76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753047"/>
            <a:ext cx="6047234" cy="50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182483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A8072-2F6E-BF87-FDCE-A95D95F2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選擇準備介接</a:t>
            </a:r>
            <a:r>
              <a:rPr kumimoji="1" lang="en-US" altLang="zh-TW" dirty="0" err="1"/>
              <a:t>sonarqube</a:t>
            </a:r>
            <a:r>
              <a:rPr kumimoji="1" lang="en-US" altLang="zh-TW" dirty="0"/>
              <a:t> project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65228EF-BBAD-04DB-0784-4F995F1B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03" y="1825625"/>
            <a:ext cx="9508994" cy="4351338"/>
          </a:xfrm>
        </p:spPr>
      </p:pic>
    </p:spTree>
    <p:extLst>
      <p:ext uri="{BB962C8B-B14F-4D97-AF65-F5344CB8AC3E}">
        <p14:creationId xmlns:p14="http://schemas.microsoft.com/office/powerpoint/2010/main" val="159961269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B4E2F-74A8-D009-0B7C-74612843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選擇使用</a:t>
            </a:r>
            <a:r>
              <a:rPr kumimoji="1" lang="en-US" altLang="zh-TW" dirty="0"/>
              <a:t>GitLab CI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189B927-324E-57F5-E80A-4084D2988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92" y="1825625"/>
            <a:ext cx="8224815" cy="4351338"/>
          </a:xfrm>
        </p:spPr>
      </p:pic>
    </p:spTree>
    <p:extLst>
      <p:ext uri="{BB962C8B-B14F-4D97-AF65-F5344CB8AC3E}">
        <p14:creationId xmlns:p14="http://schemas.microsoft.com/office/powerpoint/2010/main" val="217581081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3106C5-A7B1-6107-9ECF-87C4F06C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Python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14D08C-4894-D59E-5017-F1A0A3F7B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36" y="1825625"/>
            <a:ext cx="5914528" cy="4351338"/>
          </a:xfrm>
        </p:spPr>
      </p:pic>
    </p:spTree>
    <p:extLst>
      <p:ext uri="{BB962C8B-B14F-4D97-AF65-F5344CB8AC3E}">
        <p14:creationId xmlns:p14="http://schemas.microsoft.com/office/powerpoint/2010/main" val="385683485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20B07-875C-69A8-392D-0D5FC2A8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複製</a:t>
            </a:r>
            <a:r>
              <a:rPr kumimoji="1" lang="en-US" altLang="zh-TW" dirty="0" err="1"/>
              <a:t>projectKey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C337229-9547-3114-9A39-006930BBA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014" y="1825625"/>
            <a:ext cx="88659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3510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985A0-1554-E775-C32F-133817FF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編輯</a:t>
            </a:r>
            <a:r>
              <a:rPr lang="en-US" altLang="zh-TW" dirty="0"/>
              <a:t>sonar-</a:t>
            </a:r>
            <a:r>
              <a:rPr lang="en-US" altLang="zh-TW" dirty="0" err="1"/>
              <a:t>project.properties</a:t>
            </a:r>
            <a:r>
              <a:rPr lang="zh-TW" altLang="en-US" dirty="0"/>
              <a:t>，替換</a:t>
            </a:r>
            <a:r>
              <a:rPr lang="en-US" altLang="zh-TW" dirty="0" err="1"/>
              <a:t>projectKey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1987E97-F89E-0655-17DD-69B12ADB3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601" y="1825625"/>
            <a:ext cx="67487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1449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10EB31-6C56-F8BE-2FB1-51F153E3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 CI/CD </a:t>
            </a:r>
            <a:r>
              <a:rPr kumimoji="1" lang="zh-TW" altLang="en-US" dirty="0"/>
              <a:t>新增變數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7315CDF-89B5-4984-2D0F-F25ED1AC9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70" y="1825625"/>
            <a:ext cx="7720859" cy="4351338"/>
          </a:xfrm>
        </p:spPr>
      </p:pic>
    </p:spTree>
    <p:extLst>
      <p:ext uri="{BB962C8B-B14F-4D97-AF65-F5344CB8AC3E}">
        <p14:creationId xmlns:p14="http://schemas.microsoft.com/office/powerpoint/2010/main" val="149278007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6C8EE7-C116-24DB-EC34-7DE471B6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493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點擊</a:t>
            </a:r>
            <a:r>
              <a:rPr kumimoji="1" lang="en-US" altLang="zh-TW" dirty="0"/>
              <a:t>Generate a token </a:t>
            </a:r>
            <a:r>
              <a:rPr kumimoji="1" lang="zh-TW" altLang="en-US" dirty="0"/>
              <a:t>產生一筆</a:t>
            </a:r>
            <a:r>
              <a:rPr kumimoji="1" lang="en-US" altLang="zh-TW" dirty="0"/>
              <a:t>SonarQube token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4FB9C7-B2EB-92F5-B2D5-D464C5445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SONAR_TOKEN: sqp_bea6d2a3f8a240b9f08e0dda103e284d62c4d1dc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524F09-3917-8FB7-A1BD-1B8493AF0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19" y="2547329"/>
            <a:ext cx="6902632" cy="41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62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 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841506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82F0E2-3505-AD70-967B-4BCA4F16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SONAR_HOST_URL: http://{VM1 </a:t>
            </a:r>
            <a:r>
              <a:rPr lang="zh-TW" altLang="en-US" dirty="0"/>
              <a:t>內網</a:t>
            </a:r>
            <a:r>
              <a:rPr lang="en-US" altLang="zh-TW" dirty="0"/>
              <a:t> IP}:9000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86F2C86-5094-E8CF-CBB1-27C03CC90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158" y="1825625"/>
            <a:ext cx="60776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2602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139F58-E013-9D5E-7911-61C2F9F4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SONAR_TOKEN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C285176-7AD2-5F50-ED64-E9A0FDB87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4515" y="1825625"/>
            <a:ext cx="61029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0242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254B0E-597A-3B7D-BB30-4B7F6104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變數檢查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FFDFE5A-5D73-8B1D-327A-804B0956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276" y="1825625"/>
            <a:ext cx="101154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8153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A60F7-0038-7BEF-4FE3-E537681F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Pipeline </a:t>
            </a:r>
            <a:r>
              <a:rPr kumimoji="1" lang="zh-TW" altLang="en-US" dirty="0"/>
              <a:t>執行</a:t>
            </a:r>
            <a:r>
              <a:rPr kumimoji="1" lang="en-US" altLang="zh-TW" dirty="0"/>
              <a:t>SonarQube</a:t>
            </a:r>
            <a:r>
              <a:rPr kumimoji="1" lang="zh-TW" altLang="en-US" dirty="0"/>
              <a:t> 狀態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C64E4B37-6BA4-19E0-6FFE-1BE32E56C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64" y="1825625"/>
            <a:ext cx="9656471" cy="4351338"/>
          </a:xfrm>
        </p:spPr>
      </p:pic>
    </p:spTree>
    <p:extLst>
      <p:ext uri="{BB962C8B-B14F-4D97-AF65-F5344CB8AC3E}">
        <p14:creationId xmlns:p14="http://schemas.microsoft.com/office/powerpoint/2010/main" val="156132456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1D45CE-AF0E-CCB0-B494-5F640648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 err="1"/>
              <a:t>Sonarqube</a:t>
            </a:r>
            <a:r>
              <a:rPr kumimoji="1" lang="zh-TW" altLang="en-US" dirty="0"/>
              <a:t> 掃描運行情況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2FA4F11-4392-B721-A061-BAA706AE5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970" y="1825625"/>
            <a:ext cx="74220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2240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</a:t>
            </a:r>
          </a:p>
        </p:txBody>
      </p:sp>
      <p:sp>
        <p:nvSpPr>
          <p:cNvPr id="90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225</a:t>
            </a:fld>
            <a:endParaRPr/>
          </a:p>
        </p:txBody>
      </p:sp>
      <p:sp>
        <p:nvSpPr>
          <p:cNvPr id="90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F2F4366-BE6D-5BFD-A4B9-81BBE22B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184"/>
            <a:ext cx="12192000" cy="546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8782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報告檢視</a:t>
            </a:r>
          </a:p>
        </p:txBody>
      </p:sp>
      <p:sp>
        <p:nvSpPr>
          <p:cNvPr id="90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226</a:t>
            </a:fld>
            <a:endParaRPr/>
          </a:p>
        </p:txBody>
      </p:sp>
      <p:sp>
        <p:nvSpPr>
          <p:cNvPr id="90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C6E7E3E-B9D4-0EE8-B5A8-5399A1B72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67" y="1906087"/>
            <a:ext cx="8610599" cy="458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26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CBC7E-86B4-D1BB-E4BE-3B859B5F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build and push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932E407-CBA1-6E28-D4A4-09D9EEF35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900" y="2661444"/>
            <a:ext cx="89662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1361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A837C-755C-70BC-79E4-1DC21366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pipeline </a:t>
            </a:r>
            <a:r>
              <a:rPr kumimoji="1" lang="zh-TW" altLang="en-US" dirty="0"/>
              <a:t>狀態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3C8B388-8F20-D8C7-3FD1-628633B46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623DA3-F891-4CA0-BABD-4E85B99C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562" y="1690688"/>
            <a:ext cx="5700772" cy="50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5386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A864C-F0FD-0A45-31B0-F406B6C0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Docker hub </a:t>
            </a:r>
            <a:r>
              <a:rPr kumimoji="1" lang="zh-TW" altLang="en-US" dirty="0"/>
              <a:t>檢查</a:t>
            </a:r>
            <a:r>
              <a:rPr kumimoji="1" lang="en-US" altLang="zh-TW" dirty="0"/>
              <a:t>image </a:t>
            </a:r>
            <a:r>
              <a:rPr kumimoji="1" lang="zh-TW" altLang="en-US" dirty="0"/>
              <a:t>上傳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19F72F6-2A4A-61ED-9DA1-85056729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42" y="1825625"/>
            <a:ext cx="7184316" cy="4351338"/>
          </a:xfrm>
        </p:spPr>
      </p:pic>
    </p:spTree>
    <p:extLst>
      <p:ext uri="{BB962C8B-B14F-4D97-AF65-F5344CB8AC3E}">
        <p14:creationId xmlns:p14="http://schemas.microsoft.com/office/powerpoint/2010/main" val="3300773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725163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C1325F-9AAE-9CF2-2719-53B11D16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設定全域變數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28433B-75B0-8FA7-B411-CB468B0FE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variables:</a:t>
            </a:r>
          </a:p>
          <a:p>
            <a:pPr lvl="1"/>
            <a:r>
              <a:rPr lang="en-US" altLang="zh-TW" dirty="0"/>
              <a:t>FLASKNAME: flask-$CI_COMMIT_REF_NAME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AC618B-5708-77DA-199E-BD4806FF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97" y="3095429"/>
            <a:ext cx="5270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140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2D376-1D36-3361-E330-D53B4253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 k8s namespace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F35F174-E663-0C92-2A01-1604048CB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0" y="2286794"/>
            <a:ext cx="7175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5769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138882-7DA3-9F12-ED53-CD79C17F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077E75-CF85-060F-4764-74805FBA8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lang="en-US" altLang="zh-TW" dirty="0"/>
              <a:t>sed -</a:t>
            </a:r>
            <a:r>
              <a:rPr lang="en-US" altLang="zh-TW" dirty="0" err="1"/>
              <a:t>i</a:t>
            </a:r>
            <a:r>
              <a:rPr lang="en-US" altLang="zh-TW" dirty="0"/>
              <a:t> "s/flask/$FLASKNAME/g "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kumimoji="1" lang="zh-TW" altLang="en-US" dirty="0"/>
              <a:t>用變數</a:t>
            </a:r>
            <a:r>
              <a:rPr lang="en-US" altLang="zh-TW" dirty="0"/>
              <a:t>$FLASKNAME</a:t>
            </a:r>
            <a:r>
              <a:rPr lang="zh-TW" altLang="en-US" dirty="0"/>
              <a:t> 值</a:t>
            </a:r>
            <a:r>
              <a:rPr kumimoji="1" lang="zh-TW" altLang="en-US" dirty="0"/>
              <a:t>取代掉</a:t>
            </a:r>
            <a:r>
              <a:rPr lang="en-US" altLang="zh-TW" dirty="0"/>
              <a:t>flask-</a:t>
            </a:r>
            <a:r>
              <a:rPr lang="en-US" altLang="zh-TW" dirty="0" err="1"/>
              <a:t>ns.yaml</a:t>
            </a:r>
            <a:r>
              <a:rPr lang="zh-TW" altLang="en-US" dirty="0"/>
              <a:t>檔案裡的</a:t>
            </a:r>
            <a:r>
              <a:rPr lang="en-US" altLang="zh-TW" dirty="0"/>
              <a:t>flask</a:t>
            </a:r>
          </a:p>
          <a:p>
            <a:r>
              <a:rPr lang="en-US" altLang="zh-TW" dirty="0"/>
              <a:t>cat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kumimoji="1" lang="zh-TW" altLang="en-US" dirty="0"/>
              <a:t>檢查替換成果</a:t>
            </a:r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apply -f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lang="en-US" altLang="zh-TW" dirty="0"/>
              <a:t>Apply namespace</a:t>
            </a:r>
          </a:p>
        </p:txBody>
      </p:sp>
    </p:spTree>
    <p:extLst>
      <p:ext uri="{BB962C8B-B14F-4D97-AF65-F5344CB8AC3E}">
        <p14:creationId xmlns:p14="http://schemas.microsoft.com/office/powerpoint/2010/main" val="304781158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832CDB-7FE5-9DE3-5138-47D50C3C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建立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CAAE54-5FC7-1454-4E45-7D07DD0F4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ns 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6BAF14-F18C-7841-FA12-76AE75DE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71" y="2374900"/>
            <a:ext cx="6654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6179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F03539-99D7-4B26-D490-144F969D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平行並行</a:t>
            </a:r>
            <a:r>
              <a:rPr kumimoji="1" lang="en-US" altLang="zh-TW" dirty="0"/>
              <a:t>: </a:t>
            </a:r>
            <a:r>
              <a:rPr kumimoji="1" lang="zh-TW" altLang="en-US" dirty="0"/>
              <a:t>部署</a:t>
            </a:r>
            <a:r>
              <a:rPr kumimoji="1" lang="en-US" altLang="zh-TW" dirty="0"/>
              <a:t>k8s deployment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722F03-42E6-EDB6-7A63-EE8D533FB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Stage </a:t>
            </a:r>
            <a:r>
              <a:rPr kumimoji="1" lang="zh-TW" altLang="en-US" dirty="0"/>
              <a:t>皆設為</a:t>
            </a:r>
            <a:r>
              <a:rPr kumimoji="1" lang="en-US" altLang="zh-TW" dirty="0"/>
              <a:t>deploy</a:t>
            </a:r>
            <a:r>
              <a:rPr kumimoji="1" lang="zh-TW" altLang="en-US" dirty="0"/>
              <a:t>：無相依性，可同時並行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C1F69E-DACC-3B1F-59EA-84278752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09" y="2491023"/>
            <a:ext cx="7773945" cy="168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1015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F3217-D582-6E81-C9F9-3233A92B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DF6ADB-534A-DB2A-7CAE-5C9993DA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sed -</a:t>
            </a:r>
            <a:r>
              <a:rPr lang="en-US" altLang="zh-TW" dirty="0" err="1"/>
              <a:t>i</a:t>
            </a:r>
            <a:r>
              <a:rPr lang="en-US" altLang="zh-TW" dirty="0"/>
              <a:t> "s/master/$CI_COMMIT_REF_NAME/g" deployment/flask-</a:t>
            </a:r>
            <a:r>
              <a:rPr lang="en-US" altLang="zh-TW" dirty="0" err="1"/>
              <a:t>api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-</a:t>
            </a:r>
            <a:r>
              <a:rPr lang="en-US" altLang="zh-TW" dirty="0" err="1"/>
              <a:t>deploy.yaml</a:t>
            </a:r>
            <a:endParaRPr lang="en-US" altLang="zh-TW" dirty="0"/>
          </a:p>
          <a:p>
            <a:pPr lvl="1"/>
            <a:r>
              <a:rPr kumimoji="1" lang="zh-TW" altLang="en-US" dirty="0"/>
              <a:t>替換掉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內的</a:t>
            </a:r>
            <a:r>
              <a:rPr kumimoji="1" lang="en-US" altLang="zh-TW" dirty="0"/>
              <a:t>container image tag, </a:t>
            </a:r>
            <a:r>
              <a:rPr kumimoji="1" lang="zh-TW" altLang="en-US" dirty="0"/>
              <a:t>從</a:t>
            </a:r>
            <a:r>
              <a:rPr kumimoji="1" lang="en-US" altLang="zh-TW" dirty="0"/>
              <a:t>master </a:t>
            </a:r>
            <a:r>
              <a:rPr kumimoji="1" lang="zh-TW" altLang="en-US" dirty="0"/>
              <a:t>換成本次</a:t>
            </a:r>
            <a:r>
              <a:rPr kumimoji="1" lang="en-US" altLang="zh-TW" dirty="0"/>
              <a:t>commit </a:t>
            </a:r>
            <a:r>
              <a:rPr kumimoji="1" lang="zh-TW" altLang="en-US" dirty="0"/>
              <a:t>的分支名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569C77-95BB-85C5-4D7F-0FA1003E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85" y="3355442"/>
            <a:ext cx="9232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4565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7CB50A-42FC-DDD2-54DD-D27BA058B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Pipeline deployment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E9F3D14-1654-C625-D728-56887913E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3867" y="1825625"/>
            <a:ext cx="51042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354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87DCB-6AD2-B185-DB56-F9742736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1F4D26-FF3E-52FC-0D45-0EA4CFA42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無需替換</a:t>
            </a:r>
            <a:endParaRPr kumimoji="1" lang="en-US" altLang="zh-TW" dirty="0"/>
          </a:p>
          <a:p>
            <a:r>
              <a:rPr kumimoji="1" lang="zh-TW" altLang="en-US" dirty="0"/>
              <a:t>部署完成用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servce</a:t>
            </a:r>
            <a:r>
              <a:rPr kumimoji="1" lang="en-US" altLang="zh-TW" dirty="0"/>
              <a:t> -n $FLASKNAME </a:t>
            </a:r>
            <a:r>
              <a:rPr kumimoji="1" lang="zh-TW" altLang="en-US" dirty="0"/>
              <a:t>資訊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1D43E7-3B6C-F215-AF51-1456FC46F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3051175"/>
            <a:ext cx="69596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6452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89D5A-AE16-860C-D72E-89CC7D61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Job </a:t>
            </a:r>
            <a:r>
              <a:rPr kumimoji="1" lang="zh-TW" altLang="en-US" dirty="0"/>
              <a:t>檢查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狀態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5A0E7A-8CA8-3959-EB42-326DD34C9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428" y="1825625"/>
            <a:ext cx="51471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6725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93024-2D29-3A52-A952-0502FAFA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service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3E5559-172C-F309-CFAE-5A29BEA8B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flask-master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F1CD82-4E1E-0178-832D-897E61136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3177"/>
            <a:ext cx="12192000" cy="390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55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6121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D78F2-5DF3-3365-9C3A-16AF7303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VM2 </a:t>
            </a:r>
            <a:r>
              <a:rPr kumimoji="1" lang="zh-TW" altLang="en-US" dirty="0"/>
              <a:t>進行連線測試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75AE40-4720-FC27-17FD-6CC423255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curl 127.0.0.1:32437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3FECED-1E95-FE96-1DCD-05D93407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2952750"/>
            <a:ext cx="730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7557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04B9D75-A40A-D7D7-2A66-0D9F221C7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</a:t>
            </a:r>
            <a:r>
              <a:rPr kumimoji="1" lang="zh-TW" altLang="en-US" dirty="0"/>
              <a:t> 使用</a:t>
            </a:r>
            <a:r>
              <a:rPr kumimoji="1" lang="en-US" altLang="zh-TW" dirty="0"/>
              <a:t>Putty</a:t>
            </a:r>
            <a:r>
              <a:rPr kumimoji="1" lang="zh-TW" altLang="en-US" dirty="0"/>
              <a:t>與</a:t>
            </a:r>
            <a:r>
              <a:rPr kumimoji="1" lang="en-US" altLang="zh-TW" dirty="0" err="1"/>
              <a:t>ssh</a:t>
            </a:r>
            <a:r>
              <a:rPr kumimoji="1" lang="en-US" altLang="zh-TW" dirty="0"/>
              <a:t> key </a:t>
            </a:r>
            <a:r>
              <a:rPr kumimoji="1" lang="zh-TW" altLang="en-US" dirty="0"/>
              <a:t>連線至</a:t>
            </a:r>
            <a:r>
              <a:rPr kumimoji="1" lang="en-US" altLang="zh-TW" dirty="0" err="1"/>
              <a:t>linux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D5B6FC87-9F3C-E8ED-5800-570C3351E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9D913D-7814-79A5-1058-77369F2DE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A87B6D-1FFC-4E41-E7BC-94E420B3D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159694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72457E4-8DDC-EF42-87B6-74003E332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103" y="1747684"/>
            <a:ext cx="436579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242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3368130" y="229825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871883" y="286752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243</a:t>
            </a:fld>
            <a:endParaRPr kumimoji="1" lang="zh-TW" altLang="en-US"/>
          </a:p>
        </p:txBody>
      </p: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D8C874B1-5CBC-7E60-3B03-5313646F7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3008" y="1690688"/>
            <a:ext cx="5145983" cy="5032133"/>
          </a:xfrm>
        </p:spPr>
      </p:pic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537" y="1825625"/>
            <a:ext cx="5760926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245</a:t>
            </a:fld>
            <a:endParaRPr kumimoji="1" lang="zh-TW" altLang="en-US"/>
          </a:p>
        </p:txBody>
      </p:sp>
      <p:pic>
        <p:nvPicPr>
          <p:cNvPr id="19" name="內容版面配置區 18">
            <a:extLst>
              <a:ext uri="{FF2B5EF4-FFF2-40B4-BE49-F238E27FC236}">
                <a16:creationId xmlns:a16="http://schemas.microsoft.com/office/drawing/2014/main" id="{E9A4FF1A-8D09-806F-087B-44B02C7F0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0508" y="1743124"/>
            <a:ext cx="5090984" cy="4978351"/>
          </a:xfrm>
        </p:spPr>
      </p:pic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2172494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85EDAC6-661C-AEC0-5E91-360C75E1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附錄Ｂ：</a:t>
            </a:r>
            <a:r>
              <a:rPr lang="en-US" altLang="zh-TW" dirty="0"/>
              <a:t>Kubernetes </a:t>
            </a:r>
            <a:r>
              <a:rPr lang="en-US" altLang="zh-TW" dirty="0" err="1"/>
              <a:t>DaemonSet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139CA12-C8FE-6C47-14CD-D5EAEBCC0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1689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596037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59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B1F27F61-C94E-2696-B814-EAC5F0868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90CBD3A2-A35E-F0C4-F133-0B57A648F4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0B0F0"/>
                </a:solidFill>
              </a:rPr>
              <a:t>優化後寫法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03109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250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085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9098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C: 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/>
              <a:t>Kuberenetes</a:t>
            </a:r>
            <a:r>
              <a:rPr kumimoji="1" lang="en-US" altLang="zh-TW" dirty="0"/>
              <a:t> </a:t>
            </a:r>
            <a:r>
              <a:rPr kumimoji="1" lang="zh-TW" altLang="en-US" dirty="0"/>
              <a:t>套件軟體管理工具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321373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Kubernetes</a:t>
            </a:r>
            <a:r>
              <a:rPr kumimoji="1" lang="zh-TW" altLang="en-US" dirty="0"/>
              <a:t>套件管理工具</a:t>
            </a:r>
            <a:r>
              <a:rPr kumimoji="1" lang="en-US" altLang="zh-TW" dirty="0"/>
              <a:t> (</a:t>
            </a:r>
            <a:r>
              <a:rPr kumimoji="1" lang="zh-TW" altLang="en-US" dirty="0"/>
              <a:t>類似</a:t>
            </a:r>
            <a:r>
              <a:rPr kumimoji="1" lang="en-US" altLang="zh-TW" dirty="0"/>
              <a:t>: Yum RPM, Apt </a:t>
            </a:r>
            <a:r>
              <a:rPr kumimoji="1" lang="en-US" altLang="zh-TW" dirty="0" err="1"/>
              <a:t>dpkg</a:t>
            </a:r>
            <a:r>
              <a:rPr kumimoji="1" lang="en-US" altLang="zh-TW" dirty="0"/>
              <a:t>)</a:t>
            </a:r>
          </a:p>
          <a:p>
            <a:r>
              <a:rPr kumimoji="1" lang="zh-TW" altLang="en-US" dirty="0"/>
              <a:t>角色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Chart</a:t>
            </a:r>
          </a:p>
          <a:p>
            <a:pPr lvl="2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Repository</a:t>
            </a:r>
          </a:p>
          <a:p>
            <a:pPr lvl="2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  <a:r>
              <a:rPr kumimoji="1" lang="zh-CN" altLang="en-US" dirty="0"/>
              <a:t>，供</a:t>
            </a:r>
            <a:r>
              <a:rPr kumimoji="1" lang="en-US" altLang="zh-CN" dirty="0"/>
              <a:t>H</a:t>
            </a:r>
            <a:r>
              <a:rPr kumimoji="1" lang="en-US" altLang="zh-TW" dirty="0"/>
              <a:t>elm</a:t>
            </a:r>
            <a:r>
              <a:rPr kumimoji="1" lang="zh-CN" altLang="en-US" dirty="0"/>
              <a:t>取用套件進行安裝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Command: helm repo</a:t>
            </a:r>
          </a:p>
          <a:p>
            <a:pPr lvl="1"/>
            <a:r>
              <a:rPr kumimoji="1" lang="en-US" altLang="zh-CN" dirty="0"/>
              <a:t>Release</a:t>
            </a:r>
          </a:p>
          <a:p>
            <a:pPr lvl="2"/>
            <a:r>
              <a:rPr kumimoji="1" lang="zh-CN" altLang="en-US" dirty="0"/>
              <a:t>經由</a:t>
            </a:r>
            <a:r>
              <a:rPr kumimoji="1" lang="en-US" altLang="zh-CN" dirty="0"/>
              <a:t>Helm</a:t>
            </a:r>
            <a:r>
              <a:rPr kumimoji="1" lang="zh-CN" altLang="en-US" dirty="0"/>
              <a:t>所部署至</a:t>
            </a:r>
            <a:r>
              <a:rPr kumimoji="1" lang="en-US" altLang="zh-TW" dirty="0"/>
              <a:t>k8s</a:t>
            </a:r>
            <a:r>
              <a:rPr kumimoji="1" lang="zh-TW" altLang="en-US" dirty="0"/>
              <a:t>上的</a:t>
            </a:r>
            <a:r>
              <a:rPr kumimoji="1" lang="en-US" altLang="zh-CN" dirty="0"/>
              <a:t>APP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271445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5B85C-4FDB-1043-B83C-B175BF7C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helm client on Ubuntu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DAAD7-3E8B-E542-BFAF-A39EE33F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</a:p>
          <a:p>
            <a:endParaRPr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helm.sh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zh</a:t>
            </a:r>
            <a:r>
              <a:rPr kumimoji="1" lang="en-US" altLang="zh-TW" dirty="0"/>
              <a:t>/docs/intro/install/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1C313A-86B4-C947-8EC0-80A74A3B7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1EC090-EB60-4A43-924E-88929FA4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F53765-D88F-2882-B4AB-18CE021D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92" y="2586087"/>
            <a:ext cx="9105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4601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B76E3-D339-CE1C-9ECE-54C2C1AA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3 Deploy </a:t>
            </a:r>
            <a:r>
              <a:rPr kumimoji="1" lang="zh-TW" altLang="en-US" dirty="0"/>
              <a:t>流程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1534838-B726-DBCF-AAE0-FEA7940CA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001044"/>
            <a:ext cx="5511800" cy="4000500"/>
          </a:xfrm>
        </p:spPr>
      </p:pic>
    </p:spTree>
    <p:extLst>
      <p:ext uri="{BB962C8B-B14F-4D97-AF65-F5344CB8AC3E}">
        <p14:creationId xmlns:p14="http://schemas.microsoft.com/office/powerpoint/2010/main" val="18034061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F769521-EDFA-1D05-A2A2-09F419F6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A: </a:t>
            </a:r>
            <a:r>
              <a:rPr lang="zh-TW" altLang="en-US" dirty="0"/>
              <a:t>使用</a:t>
            </a:r>
            <a:r>
              <a:rPr lang="en-US" altLang="zh-TW" dirty="0"/>
              <a:t>Helm </a:t>
            </a:r>
            <a:r>
              <a:rPr lang="zh-TW" altLang="en-US" dirty="0"/>
              <a:t>部署第三方軟體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60FD7F-6D32-E399-90F4-8F7D8E3D0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13048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34529-866F-3A0A-599D-2D5DBEF1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3B8A0A-37E8-0847-AE93-B333638D2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https://artifacthub.io/</a:t>
            </a:r>
            <a:endParaRPr kumimoji="1" lang="en-US" altLang="zh-TW" dirty="0"/>
          </a:p>
          <a:p>
            <a:r>
              <a:rPr kumimoji="1" lang="en-US" altLang="zh-TW" dirty="0"/>
              <a:t>Kubernetes Packages website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172F60-6F61-557B-43BA-A3831AED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591" y="2812329"/>
            <a:ext cx="7657707" cy="38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2357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9733E-D9D3-B43C-EAA0-3E955C0B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Search by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D83A6-E144-4988-D4DE-07D236A1B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hub nginx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FC52A7-02E6-354D-31AB-2F2A6047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5168"/>
            <a:ext cx="12192000" cy="188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6803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695B9-8014-999C-4F31-FF9ABBA8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repoitroy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8FF1CA-AD21-643B-4CBB-68CB0375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新增一個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，把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下載到</a:t>
            </a:r>
            <a:r>
              <a:rPr kumimoji="1" lang="en-US" altLang="zh-TW" dirty="0"/>
              <a:t>Helm client</a:t>
            </a:r>
            <a:r>
              <a:rPr kumimoji="1" lang="zh-TW" altLang="en-US" dirty="0"/>
              <a:t>端</a:t>
            </a:r>
            <a:endParaRPr kumimoji="1" lang="en-US" altLang="zh-TW" dirty="0"/>
          </a:p>
          <a:p>
            <a:pPr lvl="1"/>
            <a:r>
              <a:rPr lang="en-US" altLang="zh-TW" dirty="0"/>
              <a:t>helm repo add </a:t>
            </a:r>
            <a:r>
              <a:rPr lang="en-US" altLang="zh-TW" dirty="0" err="1"/>
              <a:t>bitnami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https://charts.bitnami.com/bitnami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repo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repo list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1CC582-463A-B906-1684-FD93A8BC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5928"/>
            <a:ext cx="12192000" cy="12326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3CFA5C-55A8-6A32-5242-3B0A89A73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7012"/>
            <a:ext cx="12192000" cy="10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38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Hant" altLang="en-US" dirty="0"/>
              <a:t>在</a:t>
            </a:r>
            <a:r>
              <a:rPr kumimoji="1" lang="en-US" altLang="zh-Hant" dirty="0"/>
              <a:t>build </a:t>
            </a:r>
            <a:r>
              <a:rPr kumimoji="1" lang="zh-Hant" altLang="en-US" dirty="0"/>
              <a:t>階段增加顯示訊息來</a:t>
            </a:r>
            <a:r>
              <a:rPr kumimoji="1" lang="en-US" altLang="zh-Hant" dirty="0"/>
              <a:t>debug</a:t>
            </a:r>
          </a:p>
          <a:p>
            <a:pPr lvl="1"/>
            <a:r>
              <a:rPr lang="en" altLang="zh-TW" dirty="0"/>
              <a:t>docker build --progress=plain --no-cache</a:t>
            </a:r>
            <a:r>
              <a:rPr kumimoji="1" lang="en-US" altLang="zh-TW" dirty="0"/>
              <a:t> .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r>
              <a:rPr kumimoji="1" lang="zh-TW" altLang="en-US" dirty="0"/>
              <a:t> 清單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-a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051" y="330082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1372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2813E-99EF-4F9A-B00B-AF5FD057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repo 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51B4AB-A808-E78B-53F1-C68E60ADA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052"/>
            <a:ext cx="10515600" cy="4351338"/>
          </a:xfrm>
        </p:spPr>
        <p:txBody>
          <a:bodyPr/>
          <a:lstStyle/>
          <a:p>
            <a:r>
              <a:rPr lang="zh-TW" altLang="en-US" dirty="0"/>
              <a:t>向遠端</a:t>
            </a:r>
            <a:r>
              <a:rPr lang="en-US" altLang="zh-TW" dirty="0"/>
              <a:t>Server</a:t>
            </a:r>
            <a:r>
              <a:rPr lang="zh-TW" altLang="en-US" dirty="0"/>
              <a:t>更新最新</a:t>
            </a:r>
            <a:r>
              <a:rPr lang="en-US" altLang="zh-TW" dirty="0"/>
              <a:t>Chart</a:t>
            </a:r>
            <a:r>
              <a:rPr lang="zh-TW" altLang="en-US" dirty="0"/>
              <a:t>表</a:t>
            </a:r>
            <a:endParaRPr lang="en-US" altLang="zh-TW" dirty="0"/>
          </a:p>
          <a:p>
            <a:pPr lvl="1"/>
            <a:r>
              <a:rPr lang="en-US" altLang="zh-TW" dirty="0"/>
              <a:t>helm repo update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/>
              <a:t>取得</a:t>
            </a:r>
            <a:r>
              <a:rPr lang="en-US" altLang="zh-TW" dirty="0" err="1"/>
              <a:t>Bitnami</a:t>
            </a:r>
            <a:r>
              <a:rPr lang="en-US" altLang="zh-TW" dirty="0"/>
              <a:t> chart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search repo </a:t>
            </a:r>
            <a:r>
              <a:rPr lang="en-US" altLang="zh-TW" dirty="0" err="1"/>
              <a:t>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03C2A82-9990-4D76-474D-C16DFD40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0" y="4738255"/>
            <a:ext cx="10702565" cy="19930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E2FEC0-6A40-6157-0C19-B0839231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6" y="2726772"/>
            <a:ext cx="9467654" cy="118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8268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5D2C0-4F38-9281-862E-218C736B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chart</a:t>
            </a:r>
            <a:r>
              <a:rPr kumimoji="1" lang="zh-TW" altLang="en-US" dirty="0"/>
              <a:t>預設參數 </a:t>
            </a:r>
            <a:r>
              <a:rPr kumimoji="1" lang="en-US" altLang="zh-TW" dirty="0"/>
              <a:t>- </a:t>
            </a:r>
            <a:r>
              <a:rPr kumimoji="1" lang="zh-TW" altLang="en-US" dirty="0"/>
              <a:t>以</a:t>
            </a:r>
            <a:r>
              <a:rPr kumimoji="1" lang="en-US" altLang="zh-TW" dirty="0"/>
              <a:t>PostgreSQL </a:t>
            </a:r>
            <a:r>
              <a:rPr kumimoji="1"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2897FA-1498-BEA6-4049-00A8A0977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search repo | grep 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取得參數檔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show values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&gt; </a:t>
            </a:r>
            <a:r>
              <a:rPr kumimoji="1" lang="en-US" altLang="zh-TW" dirty="0" err="1"/>
              <a:t>values.yaml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A25F19-C7BB-3726-9649-F2BBC1C2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501"/>
            <a:ext cx="12192000" cy="10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690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B92C49-2628-5F37-1670-8F7CA038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編輯參數檔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40821C-CB9E-7BEB-65C3-4C062B99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DB name</a:t>
            </a:r>
          </a:p>
          <a:p>
            <a:pPr lvl="1"/>
            <a:r>
              <a:rPr lang="en-US" altLang="zh-TW" dirty="0"/>
              <a:t>database: </a:t>
            </a:r>
            <a:r>
              <a:rPr lang="en-US" altLang="zh-TW" dirty="0" err="1"/>
              <a:t>db</a:t>
            </a:r>
            <a:endParaRPr lang="en-US" altLang="zh-TW" dirty="0"/>
          </a:p>
          <a:p>
            <a:r>
              <a:rPr lang="en-US" altLang="zh-TW" dirty="0"/>
              <a:t>Service type </a:t>
            </a:r>
            <a:r>
              <a:rPr lang="zh-TW" altLang="en-US" dirty="0"/>
              <a:t>從</a:t>
            </a:r>
            <a:r>
              <a:rPr lang="en-US" altLang="zh-TW" dirty="0"/>
              <a:t>Cluster </a:t>
            </a:r>
            <a:r>
              <a:rPr lang="zh-TW" altLang="en-US" dirty="0"/>
              <a:t>換成</a:t>
            </a:r>
            <a:r>
              <a:rPr lang="en-US" altLang="zh-TW" dirty="0" err="1"/>
              <a:t>NodePort</a:t>
            </a:r>
            <a:endParaRPr lang="en-US" altLang="zh-TW" dirty="0"/>
          </a:p>
          <a:p>
            <a:r>
              <a:rPr lang="en-US" altLang="zh-TW" dirty="0" err="1"/>
              <a:t>nodePorts</a:t>
            </a:r>
            <a:r>
              <a:rPr lang="en-US" altLang="zh-TW" dirty="0"/>
              <a:t> port</a:t>
            </a:r>
            <a:r>
              <a:rPr lang="zh-TW" altLang="en-US" dirty="0"/>
              <a:t>換成</a:t>
            </a:r>
            <a:r>
              <a:rPr lang="en-US" altLang="zh-TW" dirty="0"/>
              <a:t>30063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2339499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99D1-A255-DAA5-3034-9BD897AD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準備</a:t>
            </a:r>
            <a:r>
              <a:rPr kumimoji="1" lang="en-US" altLang="zh-TW" dirty="0" err="1"/>
              <a:t>nfs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2B2B5-F763-8C87-60DF-48086172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VM2</a:t>
            </a:r>
          </a:p>
          <a:p>
            <a:pPr lvl="1"/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mkdir</a:t>
            </a:r>
            <a:r>
              <a:rPr kumimoji="1" lang="en-US" altLang="zh-TW" dirty="0"/>
              <a:t> ~/helm-</a:t>
            </a:r>
            <a:r>
              <a:rPr kumimoji="1" lang="en-US" altLang="zh-TW" dirty="0" err="1"/>
              <a:t>postgres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chmod</a:t>
            </a:r>
            <a:r>
              <a:rPr kumimoji="1" lang="en-US" altLang="zh-TW" dirty="0"/>
              <a:t> -R 755 ~/helm-</a:t>
            </a:r>
            <a:r>
              <a:rPr kumimoji="1" lang="en-US" altLang="zh-TW" dirty="0" err="1"/>
              <a:t>postgres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StorageClass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sc.yaml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PV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pv.yaml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607950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D29C4-0B24-C783-613E-DAF6378A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A2352E-F68A-AD77-8DC1-297D0788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--generate-name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AF12CD-6F0B-6F32-F51D-7EB32188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2350"/>
            <a:ext cx="12192000" cy="308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6195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C8CCA-C229-7842-71CA-62FA9590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部署後狀態檢查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2376C3-65BA-9F89-952C-4C1324693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r>
              <a:rPr kumimoji="1" lang="zh-TW" altLang="en-US" dirty="0"/>
              <a:t>升級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upgrade -f 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postgresql-1654358117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5D7AA9-F543-2E55-1CB9-15799C6A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" y="2432217"/>
            <a:ext cx="12192000" cy="99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0776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6E872A-C644-77E4-1D4A-0D552D55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4DDC0-00B9-2DA0-C969-9C22D777D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移除部署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delete postgresql-1654398180</a:t>
            </a:r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5A166D-5645-30B9-2A2C-88168305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114"/>
            <a:ext cx="12192000" cy="106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6738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F6F96C-F987-86BA-82AB-3A8EBEC9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調整</a:t>
            </a:r>
            <a:r>
              <a:rPr kumimoji="1" lang="en-US" altLang="zh-TW" dirty="0"/>
              <a:t> (</a:t>
            </a:r>
            <a:r>
              <a:rPr kumimoji="1" lang="zh-TW" altLang="en-US" dirty="0"/>
              <a:t>升版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B13C0-6ED9-70E6-4243-BAB6EBEC0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upgrade {release name}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239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410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6145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9479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課程資源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64793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4070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5150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7769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941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168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gradle:7.6.0-jdk8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1547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0CCDE4-7629-5A18-C419-2109F46A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468" y="2310108"/>
            <a:ext cx="6608542" cy="420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34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E6F6F-594E-5EED-CDD8-ADEBB089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 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E82DE6-FC8D-F671-83E6-868E6F5C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28D572-B53D-1524-0873-3EF7E39A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994"/>
            <a:ext cx="12192000" cy="377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576F4-7F2F-A65B-6761-0AB80478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2" y="4747918"/>
            <a:ext cx="12192000" cy="5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86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76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294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ssh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424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5458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7620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45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2621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 </a:t>
            </a:r>
            <a:r>
              <a:rPr kumimoji="1" lang="zh-CN" altLang="en-US" dirty="0"/>
              <a:t>各個版本設定與</a:t>
            </a:r>
            <a:r>
              <a:rPr kumimoji="1" lang="en-US" altLang="zh-CN" dirty="0"/>
              <a:t>image</a:t>
            </a:r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183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32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08689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標籤，用以選擇元件及供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間進行資源綁定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8978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6995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073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9132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458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87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053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08940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45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725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123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F62F8-EAAB-6069-105D-555EEDE4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TW" altLang="en-US" dirty="0"/>
              <a:t>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86A926-ABAB-8826-DE12-58CFAA10D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 err="1"/>
              <a:t>kubectl</a:t>
            </a:r>
            <a:r>
              <a:rPr kumimoji="1" lang="en" altLang="zh-TW" dirty="0"/>
              <a:t> version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CF0179-F9BE-D792-5A32-7A08D1AB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8AA35E-7073-FB4E-3FAF-F6470C89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89068E-B372-5B95-1550-B2C24FC7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1" y="2681554"/>
            <a:ext cx="11687022" cy="150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666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14939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5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30189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  <p:pic>
        <p:nvPicPr>
          <p:cNvPr id="8" name="內容版面配置區 8">
            <a:extLst>
              <a:ext uri="{FF2B5EF4-FFF2-40B4-BE49-F238E27FC236}">
                <a16:creationId xmlns:a16="http://schemas.microsoft.com/office/drawing/2014/main" id="{ED508174-61D7-30CD-6037-E78379345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9985"/>
            <a:ext cx="10515600" cy="4103165"/>
          </a:xfrm>
        </p:spPr>
      </p:pic>
    </p:spTree>
    <p:extLst>
      <p:ext uri="{BB962C8B-B14F-4D97-AF65-F5344CB8AC3E}">
        <p14:creationId xmlns:p14="http://schemas.microsoft.com/office/powerpoint/2010/main" val="3354864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55791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974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652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2927488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6895" y="1825625"/>
            <a:ext cx="8398209" cy="4351338"/>
          </a:xfrm>
        </p:spPr>
      </p:pic>
    </p:spTree>
    <p:extLst>
      <p:ext uri="{BB962C8B-B14F-4D97-AF65-F5344CB8AC3E}">
        <p14:creationId xmlns:p14="http://schemas.microsoft.com/office/powerpoint/2010/main" val="12165966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7" name="內容版面配置區 7">
            <a:extLst>
              <a:ext uri="{FF2B5EF4-FFF2-40B4-BE49-F238E27FC236}">
                <a16:creationId xmlns:a16="http://schemas.microsoft.com/office/drawing/2014/main" id="{493C3B6F-CEC1-7254-CDF8-C2796FF0A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522" y="1825625"/>
            <a:ext cx="7292955" cy="4351338"/>
          </a:xfrm>
        </p:spPr>
      </p:pic>
    </p:spTree>
    <p:extLst>
      <p:ext uri="{BB962C8B-B14F-4D97-AF65-F5344CB8AC3E}">
        <p14:creationId xmlns:p14="http://schemas.microsoft.com/office/powerpoint/2010/main" val="5943661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1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94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01612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376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51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434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034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12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26392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mkdir</a:t>
            </a:r>
            <a:r>
              <a:rPr kumimoji="1" lang="zh-TW" altLang="en-US" dirty="0"/>
              <a:t> </a:t>
            </a:r>
            <a:r>
              <a:rPr kumimoji="1" lang="en-US" altLang="zh-TW" dirty="0"/>
              <a:t>-p</a:t>
            </a:r>
            <a:r>
              <a:rPr kumimoji="1" lang="zh-TW" altLang="en-US" dirty="0"/>
              <a:t> </a:t>
            </a:r>
            <a:r>
              <a:rPr kumimoji="1" lang="en-US" altLang="zh-TW" dirty="0"/>
              <a:t>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 </a:t>
            </a:r>
          </a:p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en-US" altLang="zh-CN" dirty="0"/>
              <a:t>VM1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/home/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785465-5CB1-15A7-7BBC-7ACD9C8C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24" y="3429000"/>
            <a:ext cx="5816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742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61650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87272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582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Kubernets</a:t>
            </a:r>
            <a:r>
              <a:rPr kumimoji="1" lang="en-US" altLang="zh-TW" dirty="0"/>
              <a:t> </a:t>
            </a:r>
            <a:r>
              <a:rPr kumimoji="1" lang="zh-TW" altLang="en-US" dirty="0"/>
              <a:t>最小單位</a:t>
            </a:r>
            <a:r>
              <a:rPr kumimoji="1" lang="en-US" altLang="zh-TW" dirty="0"/>
              <a:t>: pod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70FFF7E-B0DE-24B1-C172-2503B8D50F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A8DDBC-C510-27F2-BFB2-51585723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930"/>
            <a:ext cx="5273068" cy="444397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146889B-1CE4-2078-7F22-11B189F2771D}"/>
              </a:ext>
            </a:extLst>
          </p:cNvPr>
          <p:cNvSpPr txBox="1"/>
          <p:nvPr/>
        </p:nvSpPr>
        <p:spPr>
          <a:xfrm>
            <a:off x="6545549" y="5313333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pod/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09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B52E666-08FA-6A61-69AC-7856C514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/>
              <a:t>Kubernetes </a:t>
            </a:r>
            <a:r>
              <a:rPr lang="en-US" altLang="zh-TW" dirty="0" err="1"/>
              <a:t>yaml</a:t>
            </a:r>
            <a:r>
              <a:rPr lang="en-US" altLang="zh-TW" dirty="0"/>
              <a:t> </a:t>
            </a:r>
            <a:r>
              <a:rPr lang="zh-TW" altLang="en-US" dirty="0"/>
              <a:t>檔，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B45B0B-E08D-5726-B93D-7C347543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apply -f docker-</a:t>
            </a:r>
            <a:r>
              <a:rPr lang="en-US" altLang="zh-TW" dirty="0" err="1"/>
              <a:t>devops</a:t>
            </a:r>
            <a:r>
              <a:rPr lang="en-US" altLang="zh-TW" dirty="0"/>
              <a:t>/pods/</a:t>
            </a:r>
            <a:r>
              <a:rPr lang="en-US" altLang="zh-TW" dirty="0" err="1"/>
              <a:t>nginx.yaml</a:t>
            </a:r>
            <a:endParaRPr lang="en-US" altLang="zh-TW" dirty="0"/>
          </a:p>
          <a:p>
            <a:r>
              <a:rPr lang="zh-TW" altLang="en-US" dirty="0"/>
              <a:t>檢查狀態</a:t>
            </a:r>
            <a:endParaRPr lang="en-US" altLang="zh-TW" dirty="0"/>
          </a:p>
          <a:p>
            <a:pPr lvl="1"/>
            <a:r>
              <a:rPr lang="en-US" altLang="zh-TW" dirty="0" err="1"/>
              <a:t>kubect</a:t>
            </a:r>
            <a:r>
              <a:rPr lang="en-US" altLang="zh-TW" dirty="0"/>
              <a:t> get pod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8877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889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BIOS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</a:t>
            </a:r>
            <a:r>
              <a:rPr lang="en-US" altLang="zh-TW" dirty="0"/>
              <a:t>(VMWare)</a:t>
            </a:r>
            <a:r>
              <a:rPr lang="zh-TW" altLang="en-US" dirty="0"/>
              <a:t>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72052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21420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65356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531987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29533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1656" y="1322916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78351" y="1964266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16303183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80741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7507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00836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6644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2023/9/14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17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6600</Words>
  <Application>Microsoft Macintosh PowerPoint</Application>
  <PresentationFormat>寬螢幕</PresentationFormat>
  <Paragraphs>1458</Paragraphs>
  <Slides>267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267</vt:i4>
      </vt:variant>
    </vt:vector>
  </HeadingPairs>
  <TitlesOfParts>
    <vt:vector size="273" baseType="lpstr">
      <vt:lpstr>Microsoft JhengHei</vt:lpstr>
      <vt:lpstr>Arial</vt:lpstr>
      <vt:lpstr>Calibri</vt:lpstr>
      <vt:lpstr>Calibri Light</vt:lpstr>
      <vt:lpstr>Times New Roman</vt:lpstr>
      <vt:lpstr>Office 佈景主題</vt:lpstr>
      <vt:lpstr>瑞思登科技-DevOps：GitlabCI/CD 搭配 Docker, Kubernetes 持續整合實務班</vt:lpstr>
      <vt:lpstr>課程大綱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Dockerfile Multi-stage (docker 17.05以後版本)</vt:lpstr>
      <vt:lpstr>自己build Dockerfile: Java Spring with gradle</vt:lpstr>
      <vt:lpstr>Build Java Spring </vt:lpstr>
      <vt:lpstr>Run Java spring</vt:lpstr>
      <vt:lpstr>驗證 Java Spring</vt:lpstr>
      <vt:lpstr>自己build Dockerfile: VueJS</vt:lpstr>
      <vt:lpstr>Docker process - 除錯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</vt:lpstr>
      <vt:lpstr>驗證kubectl 指令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Kubernets 最小單位: pod</vt:lpstr>
      <vt:lpstr>部署Kubernetes yaml 檔，apply</vt:lpstr>
      <vt:lpstr>K8s deployment YAML -1</vt:lpstr>
      <vt:lpstr>K8s deployment YAML -2</vt:lpstr>
      <vt:lpstr>K8s deployment YAML -3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Nginx Deployment Upgrade</vt:lpstr>
      <vt:lpstr>實作: run nginx deployment upgrade and rollout</vt:lpstr>
      <vt:lpstr>實作: run nginx deployment upgrade and rollout </vt:lpstr>
      <vt:lpstr>實作: run nginx deployment upgrade and rollout</vt:lpstr>
      <vt:lpstr>K8s node -1</vt:lpstr>
      <vt:lpstr>K8s node -2</vt:lpstr>
      <vt:lpstr>K8s node-3 </vt:lpstr>
      <vt:lpstr>K8s service yaml -1</vt:lpstr>
      <vt:lpstr>K8s service yaml -2</vt:lpstr>
      <vt:lpstr>實作2 K8s Service Expose -4</vt:lpstr>
      <vt:lpstr>Service ports 介紹</vt:lpstr>
      <vt:lpstr>App間互相呼叫，已Web 呼叫API為例</vt:lpstr>
      <vt:lpstr>查看 k8s Service 詳細資訊 </vt:lpstr>
      <vt:lpstr>K8s internal DNS</vt:lpstr>
      <vt:lpstr>Kubernetes Namespace (縮寫：ns)</vt:lpstr>
      <vt:lpstr>Kubernetes Namespace</vt:lpstr>
      <vt:lpstr>K8s 系統資訊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Volume plugin 支援程度  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Agile vs Waterfall</vt:lpstr>
      <vt:lpstr>CI/CD</vt:lpstr>
      <vt:lpstr>CI/CD on DevOps</vt:lpstr>
      <vt:lpstr>CI/CD 步驟</vt:lpstr>
      <vt:lpstr>Gitflow 開發流程圖</vt:lpstr>
      <vt:lpstr>Gitflow 分支定義</vt:lpstr>
      <vt:lpstr>Gitflow</vt:lpstr>
      <vt:lpstr>部署Gitlab</vt:lpstr>
      <vt:lpstr>Install gitlab agent server</vt:lpstr>
      <vt:lpstr>Gitlab 參數講解 -1</vt:lpstr>
      <vt:lpstr>Gitlab 參數講解 -2</vt:lpstr>
      <vt:lpstr>Gitlab 參數講解 -3</vt:lpstr>
      <vt:lpstr>gitlab init password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Install Gitlab CI/CD Kubernetes Runner</vt:lpstr>
      <vt:lpstr>安裝Runner 前準備</vt:lpstr>
      <vt:lpstr>搜尋runner 版本</vt:lpstr>
      <vt:lpstr>Gitlab runner 設定檔 -1</vt:lpstr>
      <vt:lpstr>Gitlab runner 設定檔 -2</vt:lpstr>
      <vt:lpstr>Install gitlab runner on k8s by helm</vt:lpstr>
      <vt:lpstr>確認kubernetes runner 狀態</vt:lpstr>
      <vt:lpstr>Runner 準備完成</vt:lpstr>
      <vt:lpstr>步驟2. 匯入Kube config file</vt:lpstr>
      <vt:lpstr>Kube config file 轉成base64</vt:lpstr>
      <vt:lpstr>設定變數</vt:lpstr>
      <vt:lpstr>設定kubeconfig變數</vt:lpstr>
      <vt:lpstr>變數設定完成</vt:lpstr>
      <vt:lpstr>CI 取用 kubeconfig</vt:lpstr>
      <vt:lpstr>查看CI執行結果結果</vt:lpstr>
      <vt:lpstr>設定dockerhub username and password</vt:lpstr>
      <vt:lpstr>Gitlab CI YAML 說明</vt:lpstr>
      <vt:lpstr>.gitlab-ci.yml sample</vt:lpstr>
      <vt:lpstr>.gitlab-ci.yml Global keyword -1</vt:lpstr>
      <vt:lpstr>.gitlab-ci.yml global keyword -2</vt:lpstr>
      <vt:lpstr>.gitlab-ci.yml Jobs keyword -1</vt:lpstr>
      <vt:lpstr>.gitlab-ci.yml Jobs keyword -2</vt:lpstr>
      <vt:lpstr>.gitlab-ci.yml Jobs keyword -3</vt:lpstr>
      <vt:lpstr>Gitlab project pipeline status</vt:lpstr>
      <vt:lpstr>Gitlab Ci 預設變數</vt:lpstr>
      <vt:lpstr>撰寫 .gitlab-ci.yml</vt:lpstr>
      <vt:lpstr>撰寫gitlab-ci.yml</vt:lpstr>
      <vt:lpstr>執行單元測試</vt:lpstr>
      <vt:lpstr>Job 查看單元測試執行結果</vt:lpstr>
      <vt:lpstr>SonarQube</vt:lpstr>
      <vt:lpstr>Jenkins 驅動 SonarQube</vt:lpstr>
      <vt:lpstr>VM1 上部署SonarQube Server</vt:lpstr>
      <vt:lpstr>SonaQube server頁面</vt:lpstr>
      <vt:lpstr>SonaQube server login</vt:lpstr>
      <vt:lpstr>SonaQube server 頁面</vt:lpstr>
      <vt:lpstr>選擇gitlab project</vt:lpstr>
      <vt:lpstr>取得GitLab personal access token</vt:lpstr>
      <vt:lpstr>Gitlab and Jenkins hook together – gitlab user 產生Access token - 1</vt:lpstr>
      <vt:lpstr>Gitlab and Jenkins hook together – 設定此token權限</vt:lpstr>
      <vt:lpstr>Gitlab and Jenkins hook together – 把token 另存</vt:lpstr>
      <vt:lpstr>Gitlab and Jenkins hook together – 得到token </vt:lpstr>
      <vt:lpstr>選擇準備介接sonarqube project</vt:lpstr>
      <vt:lpstr>選擇使用GitLab CI</vt:lpstr>
      <vt:lpstr>選擇Python</vt:lpstr>
      <vt:lpstr>複製projectKey</vt:lpstr>
      <vt:lpstr>編輯sonar-project.properties，替換projectKey</vt:lpstr>
      <vt:lpstr>至gitlab project CI/CD 新增變數</vt:lpstr>
      <vt:lpstr>點擊Generate a token 產生一筆SonarQube token</vt:lpstr>
      <vt:lpstr>SONAR_HOST_URL: http://{VM1 內網 IP}:9000</vt:lpstr>
      <vt:lpstr>設定SONAR_TOKEN</vt:lpstr>
      <vt:lpstr>變數檢查</vt:lpstr>
      <vt:lpstr>檢查Pipeline 執行SonarQube 狀態</vt:lpstr>
      <vt:lpstr>檢查Sonarqube 掃描運行情況</vt:lpstr>
      <vt:lpstr>SonarQube 報告</vt:lpstr>
      <vt:lpstr>SonarQube 報告檢視</vt:lpstr>
      <vt:lpstr>docker build and push</vt:lpstr>
      <vt:lpstr>Docker pipeline 狀態</vt:lpstr>
      <vt:lpstr>至Docker hub 檢查image 上傳</vt:lpstr>
      <vt:lpstr>設定全域變數</vt:lpstr>
      <vt:lpstr>部署 k8s namespace</vt:lpstr>
      <vt:lpstr>部署namespace 說明</vt:lpstr>
      <vt:lpstr>檢查namespace 建立</vt:lpstr>
      <vt:lpstr>平行並行: 部署k8s deployment 與 service</vt:lpstr>
      <vt:lpstr>K8s deployment</vt:lpstr>
      <vt:lpstr>Pipeline deployment</vt:lpstr>
      <vt:lpstr>K8s service</vt:lpstr>
      <vt:lpstr>Job 檢查service狀態</vt:lpstr>
      <vt:lpstr>檢查deployment 與 service </vt:lpstr>
      <vt:lpstr>至VM2 進行連線測試</vt:lpstr>
      <vt:lpstr>附錄A 使用Putty與ssh key 連線至linux</vt:lpstr>
      <vt:lpstr>附錄A: window login to cloud VM by putty - 下載Putty ，填入id@ip</vt:lpstr>
      <vt:lpstr>附錄A: window login to cloud VM by putty - 左邊Connectopn/SSH/Auth</vt:lpstr>
      <vt:lpstr>附錄A: window login to cloud VM by putty - 選擇k8s.ppk</vt:lpstr>
      <vt:lpstr>附錄A: window login to cloud VM by putty - 選擇Private key file auth</vt:lpstr>
      <vt:lpstr>附錄A: window login to cloud VM by putty - 即可登入</vt:lpstr>
      <vt:lpstr>附錄Ｂ：Kubernetes DaemonSet</vt:lpstr>
      <vt:lpstr>DaemonSet</vt:lpstr>
      <vt:lpstr>DaemonSet</vt:lpstr>
      <vt:lpstr>利用DaemonSet pod 取得節點上docker log</vt:lpstr>
      <vt:lpstr>取得 docker 資訊</vt:lpstr>
      <vt:lpstr>附錄C: Helm</vt:lpstr>
      <vt:lpstr>Helm</vt:lpstr>
      <vt:lpstr>Install helm client on Ubuntu</vt:lpstr>
      <vt:lpstr>Helm 3 Deploy 流程</vt:lpstr>
      <vt:lpstr>Part A: 使用Helm 部署第三方軟體</vt:lpstr>
      <vt:lpstr>Artifacthub </vt:lpstr>
      <vt:lpstr>Artifacthub Search by Command</vt:lpstr>
      <vt:lpstr>Helm repoitroy</vt:lpstr>
      <vt:lpstr>Helm repo </vt:lpstr>
      <vt:lpstr>設定chart預設參數 - 以PostgreSQL 為例</vt:lpstr>
      <vt:lpstr>編輯參數檔</vt:lpstr>
      <vt:lpstr>準備nfs</vt:lpstr>
      <vt:lpstr>部署postgresql</vt:lpstr>
      <vt:lpstr>部署後狀態檢查</vt:lpstr>
      <vt:lpstr>移除</vt:lpstr>
      <vt:lpstr>調整 (升版)</vt:lpstr>
    </vt:vector>
  </TitlesOfParts>
  <Company>Dynabook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周育緯 Yu Wei Chou</dc:creator>
  <cp:lastModifiedBy>育緯 周</cp:lastModifiedBy>
  <cp:revision>198</cp:revision>
  <dcterms:created xsi:type="dcterms:W3CDTF">2022-06-22T04:12:12Z</dcterms:created>
  <dcterms:modified xsi:type="dcterms:W3CDTF">2023-09-14T01:26:44Z</dcterms:modified>
</cp:coreProperties>
</file>